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3.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4.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5.xml" ContentType="application/vnd.openxmlformats-officedocument.theme+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6.xml" ContentType="application/vnd.openxmlformats-officedocument.theme+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theme/theme7.xml" ContentType="application/vnd.openxmlformats-officedocument.theme+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42" r:id="rId1"/>
    <p:sldMasterId id="2147484410" r:id="rId2"/>
    <p:sldMasterId id="2147484427" r:id="rId3"/>
    <p:sldMasterId id="2147484444" r:id="rId4"/>
    <p:sldMasterId id="2147484461" r:id="rId5"/>
    <p:sldMasterId id="2147484478" r:id="rId6"/>
    <p:sldMasterId id="2147484495" r:id="rId7"/>
    <p:sldMasterId id="2147484512" r:id="rId8"/>
  </p:sldMasterIdLst>
  <p:notesMasterIdLst>
    <p:notesMasterId r:id="rId28"/>
  </p:notesMasterIdLst>
  <p:handoutMasterIdLst>
    <p:handoutMasterId r:id="rId29"/>
  </p:handoutMasterIdLst>
  <p:sldIdLst>
    <p:sldId id="263" r:id="rId9"/>
    <p:sldId id="1507" r:id="rId10"/>
    <p:sldId id="1505" r:id="rId11"/>
    <p:sldId id="1508" r:id="rId12"/>
    <p:sldId id="260" r:id="rId13"/>
    <p:sldId id="267" r:id="rId14"/>
    <p:sldId id="265" r:id="rId15"/>
    <p:sldId id="1516" r:id="rId16"/>
    <p:sldId id="1518" r:id="rId17"/>
    <p:sldId id="1506" r:id="rId18"/>
    <p:sldId id="1510" r:id="rId19"/>
    <p:sldId id="1511" r:id="rId20"/>
    <p:sldId id="1512" r:id="rId21"/>
    <p:sldId id="1519" r:id="rId22"/>
    <p:sldId id="1513" r:id="rId23"/>
    <p:sldId id="1514" r:id="rId24"/>
    <p:sldId id="1515" r:id="rId25"/>
    <p:sldId id="1517" r:id="rId26"/>
    <p:sldId id="1292" r:id="rId27"/>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4FD20480-C8EC-4DD7-A711-0D4190170C48}">
          <p14:sldIdLst>
            <p14:sldId id="263"/>
          </p14:sldIdLst>
        </p14:section>
        <p14:section name="Instruktion av ppt-mallen" id="{55D86A81-7526-4CB2-AD27-B3EF5E673B66}">
          <p14:sldIdLst>
            <p14:sldId id="1507"/>
            <p14:sldId id="1505"/>
            <p14:sldId id="1508"/>
            <p14:sldId id="260"/>
            <p14:sldId id="267"/>
            <p14:sldId id="265"/>
            <p14:sldId id="1516"/>
            <p14:sldId id="1518"/>
            <p14:sldId id="1506"/>
            <p14:sldId id="1510"/>
            <p14:sldId id="1511"/>
            <p14:sldId id="1512"/>
            <p14:sldId id="1519"/>
            <p14:sldId id="1513"/>
            <p14:sldId id="1514"/>
            <p14:sldId id="1515"/>
            <p14:sldId id="1517"/>
            <p14:sldId id="129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564"/>
    <a:srgbClr val="0077BC"/>
    <a:srgbClr val="D53878"/>
    <a:srgbClr val="008391"/>
    <a:srgbClr val="FBF2B4"/>
    <a:srgbClr val="F0CD50"/>
    <a:srgbClr val="4675B7"/>
    <a:srgbClr val="DBD1E6"/>
    <a:srgbClr val="D2D8DB"/>
    <a:srgbClr val="CBE2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817" autoAdjust="0"/>
  </p:normalViewPr>
  <p:slideViewPr>
    <p:cSldViewPr snapToGrid="0">
      <p:cViewPr varScale="1">
        <p:scale>
          <a:sx n="63" d="100"/>
          <a:sy n="63" d="100"/>
        </p:scale>
        <p:origin x="804" y="56"/>
      </p:cViewPr>
      <p:guideLst/>
    </p:cSldViewPr>
  </p:slideViewPr>
  <p:outlineViewPr>
    <p:cViewPr>
      <p:scale>
        <a:sx n="33" d="100"/>
        <a:sy n="33" d="100"/>
      </p:scale>
      <p:origin x="0" y="0"/>
    </p:cViewPr>
  </p:outlineViewPr>
  <p:notesTextViewPr>
    <p:cViewPr>
      <p:scale>
        <a:sx n="150" d="100"/>
        <a:sy n="150" d="100"/>
      </p:scale>
      <p:origin x="0" y="0"/>
    </p:cViewPr>
  </p:notesTextViewPr>
  <p:notesViewPr>
    <p:cSldViewPr snapToGrid="0">
      <p:cViewPr varScale="1">
        <p:scale>
          <a:sx n="93" d="100"/>
          <a:sy n="93" d="100"/>
        </p:scale>
        <p:origin x="3624"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presProps" Target="presProps.xml"/><Relationship Id="rId8" Type="http://schemas.openxmlformats.org/officeDocument/2006/relationships/slideMaster" Target="slideMasters/slideMaster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28D75527-1052-40CF-90A7-805EC4F7728D}"/>
              </a:ext>
            </a:extLst>
          </p:cNvPr>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782182B2-420A-475A-83CF-72C9A1964B53}"/>
              </a:ext>
            </a:extLst>
          </p:cNvPr>
          <p:cNvSpPr>
            <a:spLocks noGrp="1"/>
          </p:cNvSpPr>
          <p:nvPr>
            <p:ph type="dt" sz="quarter" idx="1"/>
          </p:nvPr>
        </p:nvSpPr>
        <p:spPr>
          <a:xfrm>
            <a:off x="3850443" y="0"/>
            <a:ext cx="2945659" cy="495348"/>
          </a:xfrm>
          <a:prstGeom prst="rect">
            <a:avLst/>
          </a:prstGeom>
        </p:spPr>
        <p:txBody>
          <a:bodyPr vert="horz" lIns="91440" tIns="45720" rIns="91440" bIns="45720" rtlCol="0"/>
          <a:lstStyle>
            <a:lvl1pPr algn="r">
              <a:defRPr sz="1200"/>
            </a:lvl1pPr>
          </a:lstStyle>
          <a:p>
            <a:fld id="{191BB566-3845-4DC0-8CE2-DC15231A2062}" type="datetime1">
              <a:rPr lang="sv-SE" smtClean="0"/>
              <a:t>2025-04-01</a:t>
            </a:fld>
            <a:endParaRPr lang="sv-SE"/>
          </a:p>
        </p:txBody>
      </p:sp>
      <p:sp>
        <p:nvSpPr>
          <p:cNvPr id="4" name="Platshållare för sidfot 3">
            <a:extLst>
              <a:ext uri="{FF2B5EF4-FFF2-40B4-BE49-F238E27FC236}">
                <a16:creationId xmlns:a16="http://schemas.microsoft.com/office/drawing/2014/main" id="{3CFEBD13-AD79-4726-9C7A-9E5C531A1A58}"/>
              </a:ext>
            </a:extLst>
          </p:cNvPr>
          <p:cNvSpPr>
            <a:spLocks noGrp="1"/>
          </p:cNvSpPr>
          <p:nvPr>
            <p:ph type="ftr" sz="quarter" idx="2"/>
          </p:nvPr>
        </p:nvSpPr>
        <p:spPr>
          <a:xfrm>
            <a:off x="0" y="9377317"/>
            <a:ext cx="2945659" cy="49534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F00A28DF-4169-4B51-B8D3-AA9A5D61235C}"/>
              </a:ext>
            </a:extLst>
          </p:cNvPr>
          <p:cNvSpPr>
            <a:spLocks noGrp="1"/>
          </p:cNvSpPr>
          <p:nvPr>
            <p:ph type="sldNum" sz="quarter" idx="3"/>
          </p:nvPr>
        </p:nvSpPr>
        <p:spPr>
          <a:xfrm>
            <a:off x="3850443" y="9377317"/>
            <a:ext cx="2945659" cy="495347"/>
          </a:xfrm>
          <a:prstGeom prst="rect">
            <a:avLst/>
          </a:prstGeom>
        </p:spPr>
        <p:txBody>
          <a:bodyPr vert="horz" lIns="91440" tIns="45720" rIns="91440" bIns="45720" rtlCol="0" anchor="b"/>
          <a:lstStyle>
            <a:lvl1pPr algn="r">
              <a:defRPr sz="1200"/>
            </a:lvl1pPr>
          </a:lstStyle>
          <a:p>
            <a:fld id="{789A0780-C7EB-45E8-96EB-66D0986C42C0}" type="slidenum">
              <a:rPr lang="sv-SE" smtClean="0"/>
              <a:t>‹#›</a:t>
            </a:fld>
            <a:endParaRPr lang="sv-SE"/>
          </a:p>
        </p:txBody>
      </p:sp>
    </p:spTree>
    <p:extLst>
      <p:ext uri="{BB962C8B-B14F-4D97-AF65-F5344CB8AC3E}">
        <p14:creationId xmlns:p14="http://schemas.microsoft.com/office/powerpoint/2010/main" val="81033701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F995FFDC-F934-4037-B505-500B08CD3B8C}" type="datetime1">
              <a:rPr lang="sv-SE" smtClean="0"/>
              <a:t>2025-04-01</a:t>
            </a:fld>
            <a:endParaRPr lang="sv-SE"/>
          </a:p>
        </p:txBody>
      </p:sp>
      <p:sp>
        <p:nvSpPr>
          <p:cNvPr id="4" name="Platshållare för bildobjekt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sidfot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4B1086EF-3011-429C-976B-61D9CA3A2B54}" type="slidenum">
              <a:rPr lang="sv-SE" smtClean="0"/>
              <a:t>‹#›</a:t>
            </a:fld>
            <a:endParaRPr lang="sv-SE"/>
          </a:p>
        </p:txBody>
      </p:sp>
    </p:spTree>
    <p:extLst>
      <p:ext uri="{BB962C8B-B14F-4D97-AF65-F5344CB8AC3E}">
        <p14:creationId xmlns:p14="http://schemas.microsoft.com/office/powerpoint/2010/main" val="207958687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baseline="0" dirty="0"/>
          </a:p>
          <a:p>
            <a:endParaRPr lang="sv-SE" dirty="0"/>
          </a:p>
        </p:txBody>
      </p:sp>
      <p:sp>
        <p:nvSpPr>
          <p:cNvPr id="4" name="Platshållare för bildnummer 3"/>
          <p:cNvSpPr>
            <a:spLocks noGrp="1"/>
          </p:cNvSpPr>
          <p:nvPr>
            <p:ph type="sldNum" sz="quarter" idx="10"/>
          </p:nvPr>
        </p:nvSpPr>
        <p:spPr/>
        <p:txBody>
          <a:bodyPr/>
          <a:lstStyle/>
          <a:p>
            <a:fld id="{378970E8-606E-544E-9196-A0321FFF4315}" type="slidenum">
              <a:rPr lang="sv-SE" smtClean="0"/>
              <a:pPr/>
              <a:t>7</a:t>
            </a:fld>
            <a:endParaRPr lang="sv-SE"/>
          </a:p>
        </p:txBody>
      </p:sp>
    </p:spTree>
    <p:extLst>
      <p:ext uri="{BB962C8B-B14F-4D97-AF65-F5344CB8AC3E}">
        <p14:creationId xmlns:p14="http://schemas.microsoft.com/office/powerpoint/2010/main" val="33227393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4186997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240723735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56211683"/>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430389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0871652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51083233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040355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787650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258833670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388672670"/>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2394286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0775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11486421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197552768"/>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388E3460-7228-4DB3-A6B8-F304B211BC3F}"/>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001414883"/>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6553C1A9-DB36-4729-A526-0352AB7C6E25}"/>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82123098"/>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1496530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lumMod val="95000"/>
                    <a:lumOff val="5000"/>
                  </a:schemeClr>
                </a:solidFill>
              </a:defRPr>
            </a:lvl1pPr>
          </a:lstStyle>
          <a:p>
            <a:r>
              <a:rPr lang="sv-SE" dirty="0"/>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lumMod val="95000"/>
                    <a:lumOff val="5000"/>
                  </a:schemeClr>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lumMod val="95000"/>
                    <a:lumOff val="5000"/>
                  </a:schemeClr>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926868400"/>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129371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5569838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65356972"/>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2854282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18006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0952381"/>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43115306"/>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13694464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572419327"/>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70272873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1370054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001674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796325991"/>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lumMod val="95000"/>
                    <a:lumOff val="5000"/>
                  </a:schemeClr>
                </a:solidFill>
              </a:defRPr>
            </a:lvl1pPr>
          </a:lstStyle>
          <a:p>
            <a:r>
              <a:rPr lang="sv-SE" dirty="0"/>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043675322"/>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solidFill>
                  <a:schemeClr val="tx1">
                    <a:lumMod val="95000"/>
                    <a:lumOff val="5000"/>
                  </a:schemeClr>
                </a:solidFill>
              </a:rPr>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lumMod val="95000"/>
                    <a:lumOff val="5000"/>
                  </a:schemeClr>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1764412805"/>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698010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684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503024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Tree>
    <p:extLst>
      <p:ext uri="{BB962C8B-B14F-4D97-AF65-F5344CB8AC3E}">
        <p14:creationId xmlns:p14="http://schemas.microsoft.com/office/powerpoint/2010/main" val="1110495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63907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ubrik +  text">
    <p:spTree>
      <p:nvGrpSpPr>
        <p:cNvPr id="1" name=""/>
        <p:cNvGrpSpPr/>
        <p:nvPr/>
      </p:nvGrpSpPr>
      <p:grpSpPr>
        <a:xfrm>
          <a:off x="0" y="0"/>
          <a:ext cx="0" cy="0"/>
          <a:chOff x="0" y="0"/>
          <a:chExt cx="0" cy="0"/>
        </a:xfrm>
      </p:grpSpPr>
      <p:sp>
        <p:nvSpPr>
          <p:cNvPr id="9" name="Rubrik 8"/>
          <p:cNvSpPr>
            <a:spLocks noGrp="1"/>
          </p:cNvSpPr>
          <p:nvPr>
            <p:ph type="title" hasCustomPrompt="1"/>
          </p:nvPr>
        </p:nvSpPr>
        <p:spPr/>
        <p:txBody>
          <a:bodyPr/>
          <a:lstStyle/>
          <a:p>
            <a:r>
              <a:rPr lang="sv-SE" dirty="0"/>
              <a:t>Rubrik </a:t>
            </a:r>
            <a:r>
              <a:rPr lang="sv-SE" dirty="0" err="1"/>
              <a:t>rubrik</a:t>
            </a:r>
            <a:r>
              <a:rPr lang="sv-SE" dirty="0"/>
              <a:t> </a:t>
            </a:r>
            <a:r>
              <a:rPr lang="sv-SE" dirty="0" err="1"/>
              <a:t>rubrik</a:t>
            </a:r>
            <a:endParaRPr lang="sv-SE" dirty="0"/>
          </a:p>
        </p:txBody>
      </p:sp>
      <p:sp>
        <p:nvSpPr>
          <p:cNvPr id="2" name="Platshållare för bildnummer 1"/>
          <p:cNvSpPr>
            <a:spLocks noGrp="1"/>
          </p:cNvSpPr>
          <p:nvPr>
            <p:ph type="sldNum" sz="quarter" idx="14"/>
          </p:nvPr>
        </p:nvSpPr>
        <p:spPr/>
        <p:txBody>
          <a:bodyPr/>
          <a:lstStyle/>
          <a:p>
            <a:fld id="{CCB980A4-8073-2E47-BD49-CDC58DACAC28}" type="slidenum">
              <a:rPr lang="sv-SE" smtClean="0"/>
              <a:pPr/>
              <a:t>‹#›</a:t>
            </a:fld>
            <a:endParaRPr lang="sv-SE" dirty="0"/>
          </a:p>
        </p:txBody>
      </p:sp>
      <p:sp>
        <p:nvSpPr>
          <p:cNvPr id="3" name="Platshållare för sidfot 2"/>
          <p:cNvSpPr>
            <a:spLocks noGrp="1"/>
          </p:cNvSpPr>
          <p:nvPr>
            <p:ph type="ftr" sz="quarter" idx="15"/>
          </p:nvPr>
        </p:nvSpPr>
        <p:spPr/>
        <p:txBody>
          <a:bodyPr/>
          <a:lstStyle/>
          <a:p>
            <a:r>
              <a:rPr lang="en-GB"/>
              <a:t>HÅLLBAR STAD – ÖPPEN FÖR VÄRLDEN </a:t>
            </a:r>
            <a:endParaRPr lang="en-GB" dirty="0"/>
          </a:p>
        </p:txBody>
      </p:sp>
      <p:sp>
        <p:nvSpPr>
          <p:cNvPr id="10" name="Platshållare för text 12"/>
          <p:cNvSpPr>
            <a:spLocks noGrp="1"/>
          </p:cNvSpPr>
          <p:nvPr>
            <p:ph type="body" sz="quarter" idx="13" hasCustomPrompt="1"/>
          </p:nvPr>
        </p:nvSpPr>
        <p:spPr>
          <a:xfrm>
            <a:off x="696000" y="1440000"/>
            <a:ext cx="10971464" cy="4694400"/>
          </a:xfrm>
        </p:spPr>
        <p:txBody>
          <a:bodyPr/>
          <a:lstStyle/>
          <a:p>
            <a:pPr lvl="0"/>
            <a:r>
              <a:rPr lang="en-US" dirty="0"/>
              <a:t>Text </a:t>
            </a:r>
            <a:r>
              <a:rPr lang="en-US" dirty="0" err="1"/>
              <a:t>text</a:t>
            </a:r>
            <a:r>
              <a:rPr lang="en-US" dirty="0"/>
              <a:t> </a:t>
            </a:r>
            <a:r>
              <a:rPr lang="en-US" dirty="0" err="1"/>
              <a:t>text</a:t>
            </a:r>
            <a:r>
              <a:rPr lang="en-US" dirty="0"/>
              <a:t> </a:t>
            </a:r>
            <a:r>
              <a:rPr lang="en-US" dirty="0" err="1"/>
              <a:t>text</a:t>
            </a:r>
            <a:r>
              <a:rPr lang="en-US" dirty="0"/>
              <a:t> </a:t>
            </a:r>
            <a:r>
              <a:rPr lang="en-US" dirty="0" err="1"/>
              <a:t>text</a:t>
            </a:r>
            <a:endParaRPr lang="en-US" dirty="0"/>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584433701"/>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2515288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latshållare för bildnummer 2">
            <a:extLst>
              <a:ext uri="{FF2B5EF4-FFF2-40B4-BE49-F238E27FC236}">
                <a16:creationId xmlns:a16="http://schemas.microsoft.com/office/drawing/2014/main" id="{2BC929D8-093F-4826-8D04-F268FF63E889}"/>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45635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endParaRPr lang="sv-SE" dirty="0"/>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740651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6" name="Platshållare för bildnummer 5">
            <a:extLst>
              <a:ext uri="{FF2B5EF4-FFF2-40B4-BE49-F238E27FC236}">
                <a16:creationId xmlns:a16="http://schemas.microsoft.com/office/drawing/2014/main" id="{615128C6-B678-4715-9D0F-D4C07F59EDA5}"/>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307213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888074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315036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032412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29092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522466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053557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6067083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4049095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5099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147408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222158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A5CC9138-760F-4A17-8B1B-6D99EFF79AD6}"/>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8584371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01825FE-CC31-4DE6-9AA9-7C27B553E870}"/>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9172592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26892215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6802138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53767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67873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135035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2027795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72498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50788418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51508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412099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51412022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8481916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970678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05290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4696940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477CCA5E-96FA-4B08-97E3-9C131E99F26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23955551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03B86F8F-A217-4EC5-95CF-481328A25B1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4310153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26082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18398255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146530566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67990460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2290125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23838325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8590573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0821839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3779836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42922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40954113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49400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55490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8684090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380631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6713197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F54FBE38-BAA0-4913-A593-C4237FC13E33}"/>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52311727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66C4A4B-0FFF-4609-BF3A-89A12B42C121}"/>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12404377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5170648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04438321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086055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7301865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01204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5445030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810400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2664062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5611373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86026589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63836353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04209585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976977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402914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97886335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B3A12899-234C-4D37-942E-64C01D64533B}"/>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67246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0880293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BA484A78-938B-41DE-9685-15EC3BD0A57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65666668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0191178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14951962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509150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4592984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0027434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3156330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189945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8277629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4545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46841209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53832481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24201136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197308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5712275"/>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908899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6715C386-526F-48AC-AD19-830972616829}"/>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58761775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extruta 1">
            <a:extLst>
              <a:ext uri="{FF2B5EF4-FFF2-40B4-BE49-F238E27FC236}">
                <a16:creationId xmlns:a16="http://schemas.microsoft.com/office/drawing/2014/main" id="{791AD600-C07A-4C4F-816C-2BE89532B957}"/>
              </a:ext>
            </a:extLst>
          </p:cNvPr>
          <p:cNvSpPr txBox="1"/>
          <p:nvPr userDrawn="1"/>
        </p:nvSpPr>
        <p:spPr>
          <a:xfrm>
            <a:off x="1420650" y="2405064"/>
            <a:ext cx="3026004" cy="309600"/>
          </a:xfrm>
          <a:prstGeom prst="rect">
            <a:avLst/>
          </a:prstGeom>
        </p:spPr>
        <p:txBody>
          <a:bodyPr vert="horz" lIns="0" tIns="0" rIns="0" bIns="0" rtlCol="0">
            <a:noAutofit/>
          </a:bodyPr>
          <a:lstStyle>
            <a:lvl1pPr lvl="0" indent="0" defTabSz="914332">
              <a:lnSpc>
                <a:spcPct val="100000"/>
              </a:lnSpc>
              <a:spcBef>
                <a:spcPts val="0"/>
              </a:spcBef>
              <a:spcAft>
                <a:spcPts val="300"/>
              </a:spcAft>
              <a:buFont typeface="Arial" panose="020B0604020202020204" pitchFamily="34" charset="0"/>
              <a:buNone/>
              <a:defRPr sz="1700" kern="0" baseline="0">
                <a:solidFill>
                  <a:schemeClr val="bg1"/>
                </a:solidFill>
                <a:latin typeface="+mj-lt"/>
              </a:defRPr>
            </a:lvl1pPr>
            <a:lvl2pPr marL="457167" indent="-230384" defTabSz="914332">
              <a:lnSpc>
                <a:spcPct val="110000"/>
              </a:lnSpc>
              <a:spcBef>
                <a:spcPts val="0"/>
              </a:spcBef>
              <a:spcAft>
                <a:spcPts val="300"/>
              </a:spcAft>
              <a:buFont typeface="Arial" panose="020B0604020202020204" pitchFamily="34" charset="0"/>
              <a:buChar char="–"/>
              <a:defRPr sz="1700"/>
            </a:lvl2pPr>
            <a:lvl3pPr marL="687548" indent="-230384" defTabSz="914332">
              <a:lnSpc>
                <a:spcPct val="110000"/>
              </a:lnSpc>
              <a:spcBef>
                <a:spcPts val="0"/>
              </a:spcBef>
              <a:spcAft>
                <a:spcPts val="300"/>
              </a:spcAft>
              <a:buFont typeface="Wingdings" panose="05000000000000000000" pitchFamily="2" charset="2"/>
              <a:buChar char="§"/>
              <a:defRPr sz="1700"/>
            </a:lvl3pPr>
            <a:lvl4pPr marL="914332" indent="-228584" defTabSz="914332">
              <a:lnSpc>
                <a:spcPct val="110000"/>
              </a:lnSpc>
              <a:spcBef>
                <a:spcPts val="0"/>
              </a:spcBef>
              <a:spcAft>
                <a:spcPts val="300"/>
              </a:spcAft>
              <a:buFont typeface="Arial" panose="020B0604020202020204" pitchFamily="34" charset="0"/>
              <a:buChar char="•"/>
              <a:defRPr sz="1700"/>
            </a:lvl4pPr>
            <a:lvl5pPr marL="1144714" indent="-228584" defTabSz="914332">
              <a:lnSpc>
                <a:spcPct val="110000"/>
              </a:lnSpc>
              <a:spcBef>
                <a:spcPts val="0"/>
              </a:spcBef>
              <a:spcAft>
                <a:spcPts val="300"/>
              </a:spcAft>
              <a:buFont typeface="Arial" panose="020B0604020202020204" pitchFamily="34" charset="0"/>
              <a:buChar char="•"/>
              <a:defRPr sz="1700"/>
            </a:lvl5pPr>
            <a:lvl6pPr marL="2514412" indent="-228584" defTabSz="914332">
              <a:lnSpc>
                <a:spcPct val="90000"/>
              </a:lnSpc>
              <a:spcBef>
                <a:spcPts val="500"/>
              </a:spcBef>
              <a:buFont typeface="Arial" panose="020B0604020202020204" pitchFamily="34" charset="0"/>
              <a:buChar char="•"/>
            </a:lvl6pPr>
            <a:lvl7pPr marL="2971578" indent="-228584" defTabSz="914332">
              <a:lnSpc>
                <a:spcPct val="90000"/>
              </a:lnSpc>
              <a:spcBef>
                <a:spcPts val="500"/>
              </a:spcBef>
              <a:buFont typeface="Arial" panose="020B0604020202020204" pitchFamily="34" charset="0"/>
              <a:buChar char="•"/>
            </a:lvl7pPr>
            <a:lvl8pPr marL="3428744" indent="-228584" defTabSz="914332">
              <a:lnSpc>
                <a:spcPct val="90000"/>
              </a:lnSpc>
              <a:spcBef>
                <a:spcPts val="500"/>
              </a:spcBef>
              <a:buFont typeface="Arial" panose="020B0604020202020204" pitchFamily="34" charset="0"/>
              <a:buChar char="•"/>
            </a:lvl8pPr>
            <a:lvl9pPr marL="3885910" indent="-228584" defTabSz="914332">
              <a:lnSpc>
                <a:spcPct val="90000"/>
              </a:lnSpc>
              <a:spcBef>
                <a:spcPts val="500"/>
              </a:spcBef>
              <a:buFont typeface="Arial" panose="020B0604020202020204" pitchFamily="34" charset="0"/>
              <a:buChar char="•"/>
            </a:lvl9pPr>
          </a:lstStyle>
          <a:p>
            <a:pPr lvl="0"/>
            <a:r>
              <a:rPr lang="sv-SE" dirty="0"/>
              <a:t>Kontakt</a:t>
            </a:r>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5342DB73-4413-4392-B228-119A141D349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22942773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426982441"/>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82832118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81187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image" Target="../media/image1.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theme" Target="../theme/theme2.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18"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theme" Target="../theme/theme3.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slideLayout" Target="../slideLayouts/slideLayout62.xml"/><Relationship Id="rId18" Type="http://schemas.openxmlformats.org/officeDocument/2006/relationships/image" Target="../media/image1.png"/><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17" Type="http://schemas.openxmlformats.org/officeDocument/2006/relationships/theme" Target="../theme/theme4.xml"/><Relationship Id="rId2" Type="http://schemas.openxmlformats.org/officeDocument/2006/relationships/slideLayout" Target="../slideLayouts/slideLayout51.xml"/><Relationship Id="rId16" Type="http://schemas.openxmlformats.org/officeDocument/2006/relationships/slideLayout" Target="../slideLayouts/slideLayout65.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5" Type="http://schemas.openxmlformats.org/officeDocument/2006/relationships/slideLayout" Target="../slideLayouts/slideLayout6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slideLayout" Target="../slideLayouts/slideLayout6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3.xml"/><Relationship Id="rId13" Type="http://schemas.openxmlformats.org/officeDocument/2006/relationships/slideLayout" Target="../slideLayouts/slideLayout78.xml"/><Relationship Id="rId18" Type="http://schemas.openxmlformats.org/officeDocument/2006/relationships/image" Target="../media/image1.png"/><Relationship Id="rId3" Type="http://schemas.openxmlformats.org/officeDocument/2006/relationships/slideLayout" Target="../slideLayouts/slideLayout68.xml"/><Relationship Id="rId7" Type="http://schemas.openxmlformats.org/officeDocument/2006/relationships/slideLayout" Target="../slideLayouts/slideLayout72.xml"/><Relationship Id="rId12" Type="http://schemas.openxmlformats.org/officeDocument/2006/relationships/slideLayout" Target="../slideLayouts/slideLayout77.xml"/><Relationship Id="rId17" Type="http://schemas.openxmlformats.org/officeDocument/2006/relationships/theme" Target="../theme/theme5.xml"/><Relationship Id="rId2" Type="http://schemas.openxmlformats.org/officeDocument/2006/relationships/slideLayout" Target="../slideLayouts/slideLayout67.xml"/><Relationship Id="rId16" Type="http://schemas.openxmlformats.org/officeDocument/2006/relationships/slideLayout" Target="../slideLayouts/slideLayout81.xml"/><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slideLayout" Target="../slideLayouts/slideLayout76.xml"/><Relationship Id="rId5" Type="http://schemas.openxmlformats.org/officeDocument/2006/relationships/slideLayout" Target="../slideLayouts/slideLayout70.xml"/><Relationship Id="rId15" Type="http://schemas.openxmlformats.org/officeDocument/2006/relationships/slideLayout" Target="../slideLayouts/slideLayout80.xml"/><Relationship Id="rId10" Type="http://schemas.openxmlformats.org/officeDocument/2006/relationships/slideLayout" Target="../slideLayouts/slideLayout75.xml"/><Relationship Id="rId4" Type="http://schemas.openxmlformats.org/officeDocument/2006/relationships/slideLayout" Target="../slideLayouts/slideLayout69.xml"/><Relationship Id="rId9" Type="http://schemas.openxmlformats.org/officeDocument/2006/relationships/slideLayout" Target="../slideLayouts/slideLayout74.xml"/><Relationship Id="rId14" Type="http://schemas.openxmlformats.org/officeDocument/2006/relationships/slideLayout" Target="../slideLayouts/slideLayout7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9.xml"/><Relationship Id="rId13" Type="http://schemas.openxmlformats.org/officeDocument/2006/relationships/slideLayout" Target="../slideLayouts/slideLayout94.xml"/><Relationship Id="rId18" Type="http://schemas.openxmlformats.org/officeDocument/2006/relationships/image" Target="../media/image1.png"/><Relationship Id="rId3" Type="http://schemas.openxmlformats.org/officeDocument/2006/relationships/slideLayout" Target="../slideLayouts/slideLayout84.xml"/><Relationship Id="rId7" Type="http://schemas.openxmlformats.org/officeDocument/2006/relationships/slideLayout" Target="../slideLayouts/slideLayout88.xml"/><Relationship Id="rId12" Type="http://schemas.openxmlformats.org/officeDocument/2006/relationships/slideLayout" Target="../slideLayouts/slideLayout93.xml"/><Relationship Id="rId17" Type="http://schemas.openxmlformats.org/officeDocument/2006/relationships/theme" Target="../theme/theme6.xml"/><Relationship Id="rId2" Type="http://schemas.openxmlformats.org/officeDocument/2006/relationships/slideLayout" Target="../slideLayouts/slideLayout83.xml"/><Relationship Id="rId16" Type="http://schemas.openxmlformats.org/officeDocument/2006/relationships/slideLayout" Target="../slideLayouts/slideLayout97.xml"/><Relationship Id="rId1" Type="http://schemas.openxmlformats.org/officeDocument/2006/relationships/slideLayout" Target="../slideLayouts/slideLayout82.xml"/><Relationship Id="rId6" Type="http://schemas.openxmlformats.org/officeDocument/2006/relationships/slideLayout" Target="../slideLayouts/slideLayout87.xml"/><Relationship Id="rId11" Type="http://schemas.openxmlformats.org/officeDocument/2006/relationships/slideLayout" Target="../slideLayouts/slideLayout92.xml"/><Relationship Id="rId5" Type="http://schemas.openxmlformats.org/officeDocument/2006/relationships/slideLayout" Target="../slideLayouts/slideLayout86.xml"/><Relationship Id="rId15" Type="http://schemas.openxmlformats.org/officeDocument/2006/relationships/slideLayout" Target="../slideLayouts/slideLayout96.xml"/><Relationship Id="rId10" Type="http://schemas.openxmlformats.org/officeDocument/2006/relationships/slideLayout" Target="../slideLayouts/slideLayout91.xml"/><Relationship Id="rId4" Type="http://schemas.openxmlformats.org/officeDocument/2006/relationships/slideLayout" Target="../slideLayouts/slideLayout85.xml"/><Relationship Id="rId9" Type="http://schemas.openxmlformats.org/officeDocument/2006/relationships/slideLayout" Target="../slideLayouts/slideLayout90.xml"/><Relationship Id="rId14" Type="http://schemas.openxmlformats.org/officeDocument/2006/relationships/slideLayout" Target="../slideLayouts/slideLayout9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05.xml"/><Relationship Id="rId13" Type="http://schemas.openxmlformats.org/officeDocument/2006/relationships/slideLayout" Target="../slideLayouts/slideLayout110.xml"/><Relationship Id="rId18" Type="http://schemas.openxmlformats.org/officeDocument/2006/relationships/image" Target="../media/image1.png"/><Relationship Id="rId3" Type="http://schemas.openxmlformats.org/officeDocument/2006/relationships/slideLayout" Target="../slideLayouts/slideLayout100.xml"/><Relationship Id="rId7" Type="http://schemas.openxmlformats.org/officeDocument/2006/relationships/slideLayout" Target="../slideLayouts/slideLayout104.xml"/><Relationship Id="rId12" Type="http://schemas.openxmlformats.org/officeDocument/2006/relationships/slideLayout" Target="../slideLayouts/slideLayout109.xml"/><Relationship Id="rId17" Type="http://schemas.openxmlformats.org/officeDocument/2006/relationships/theme" Target="../theme/theme7.xml"/><Relationship Id="rId2" Type="http://schemas.openxmlformats.org/officeDocument/2006/relationships/slideLayout" Target="../slideLayouts/slideLayout99.xml"/><Relationship Id="rId16" Type="http://schemas.openxmlformats.org/officeDocument/2006/relationships/slideLayout" Target="../slideLayouts/slideLayout113.xml"/><Relationship Id="rId1" Type="http://schemas.openxmlformats.org/officeDocument/2006/relationships/slideLayout" Target="../slideLayouts/slideLayout98.xml"/><Relationship Id="rId6" Type="http://schemas.openxmlformats.org/officeDocument/2006/relationships/slideLayout" Target="../slideLayouts/slideLayout103.xml"/><Relationship Id="rId11" Type="http://schemas.openxmlformats.org/officeDocument/2006/relationships/slideLayout" Target="../slideLayouts/slideLayout108.xml"/><Relationship Id="rId5" Type="http://schemas.openxmlformats.org/officeDocument/2006/relationships/slideLayout" Target="../slideLayouts/slideLayout102.xml"/><Relationship Id="rId15" Type="http://schemas.openxmlformats.org/officeDocument/2006/relationships/slideLayout" Target="../slideLayouts/slideLayout112.xml"/><Relationship Id="rId10" Type="http://schemas.openxmlformats.org/officeDocument/2006/relationships/slideLayout" Target="../slideLayouts/slideLayout107.xml"/><Relationship Id="rId4" Type="http://schemas.openxmlformats.org/officeDocument/2006/relationships/slideLayout" Target="../slideLayouts/slideLayout101.xml"/><Relationship Id="rId9" Type="http://schemas.openxmlformats.org/officeDocument/2006/relationships/slideLayout" Target="../slideLayouts/slideLayout106.xml"/><Relationship Id="rId14" Type="http://schemas.openxmlformats.org/officeDocument/2006/relationships/slideLayout" Target="../slideLayouts/slideLayout11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21.xml"/><Relationship Id="rId13" Type="http://schemas.openxmlformats.org/officeDocument/2006/relationships/slideLayout" Target="../slideLayouts/slideLayout126.xml"/><Relationship Id="rId18" Type="http://schemas.openxmlformats.org/officeDocument/2006/relationships/image" Target="../media/image1.png"/><Relationship Id="rId3" Type="http://schemas.openxmlformats.org/officeDocument/2006/relationships/slideLayout" Target="../slideLayouts/slideLayout116.xml"/><Relationship Id="rId7" Type="http://schemas.openxmlformats.org/officeDocument/2006/relationships/slideLayout" Target="../slideLayouts/slideLayout120.xml"/><Relationship Id="rId12" Type="http://schemas.openxmlformats.org/officeDocument/2006/relationships/slideLayout" Target="../slideLayouts/slideLayout125.xml"/><Relationship Id="rId17" Type="http://schemas.openxmlformats.org/officeDocument/2006/relationships/theme" Target="../theme/theme8.xml"/><Relationship Id="rId2" Type="http://schemas.openxmlformats.org/officeDocument/2006/relationships/slideLayout" Target="../slideLayouts/slideLayout115.xml"/><Relationship Id="rId16" Type="http://schemas.openxmlformats.org/officeDocument/2006/relationships/slideLayout" Target="../slideLayouts/slideLayout129.xml"/><Relationship Id="rId1" Type="http://schemas.openxmlformats.org/officeDocument/2006/relationships/slideLayout" Target="../slideLayouts/slideLayout114.xml"/><Relationship Id="rId6" Type="http://schemas.openxmlformats.org/officeDocument/2006/relationships/slideLayout" Target="../slideLayouts/slideLayout119.xml"/><Relationship Id="rId11" Type="http://schemas.openxmlformats.org/officeDocument/2006/relationships/slideLayout" Target="../slideLayouts/slideLayout124.xml"/><Relationship Id="rId5" Type="http://schemas.openxmlformats.org/officeDocument/2006/relationships/slideLayout" Target="../slideLayouts/slideLayout118.xml"/><Relationship Id="rId15" Type="http://schemas.openxmlformats.org/officeDocument/2006/relationships/slideLayout" Target="../slideLayouts/slideLayout128.xml"/><Relationship Id="rId10" Type="http://schemas.openxmlformats.org/officeDocument/2006/relationships/slideLayout" Target="../slideLayouts/slideLayout123.xml"/><Relationship Id="rId4" Type="http://schemas.openxmlformats.org/officeDocument/2006/relationships/slideLayout" Target="../slideLayouts/slideLayout117.xml"/><Relationship Id="rId9" Type="http://schemas.openxmlformats.org/officeDocument/2006/relationships/slideLayout" Target="../slideLayouts/slideLayout122.xml"/><Relationship Id="rId14" Type="http://schemas.openxmlformats.org/officeDocument/2006/relationships/slideLayout" Target="../slideLayouts/slideLayout1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9"/>
          <a:stretch>
            <a:fillRect/>
          </a:stretch>
        </p:blipFill>
        <p:spPr>
          <a:xfrm>
            <a:off x="10297795" y="401983"/>
            <a:ext cx="1481456" cy="499915"/>
          </a:xfrm>
          <a:prstGeom prst="rect">
            <a:avLst/>
          </a:prstGeom>
        </p:spPr>
      </p:pic>
      <p:sp>
        <p:nvSpPr>
          <p:cNvPr id="2" name="Platshållare för bildnummer 1">
            <a:extLst>
              <a:ext uri="{FF2B5EF4-FFF2-40B4-BE49-F238E27FC236}">
                <a16:creationId xmlns:a16="http://schemas.microsoft.com/office/drawing/2014/main" id="{048D0267-35CA-45BC-A225-E420D66A8569}"/>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86967930"/>
      </p:ext>
    </p:extLst>
  </p:cSld>
  <p:clrMap bg1="lt1" tx1="dk1" bg2="lt2" tx2="dk2" accent1="accent1" accent2="accent2" accent3="accent3" accent4="accent4" accent5="accent5" accent6="accent6" hlink="hlink" folHlink="folHlink"/>
  <p:sldLayoutIdLst>
    <p:sldLayoutId id="2147484044" r:id="rId1"/>
    <p:sldLayoutId id="2147484048" r:id="rId2"/>
    <p:sldLayoutId id="2147484050" r:id="rId3"/>
    <p:sldLayoutId id="2147484051" r:id="rId4"/>
    <p:sldLayoutId id="2147484052" r:id="rId5"/>
    <p:sldLayoutId id="2147484053" r:id="rId6"/>
    <p:sldLayoutId id="2147484054" r:id="rId7"/>
    <p:sldLayoutId id="2147484055" r:id="rId8"/>
    <p:sldLayoutId id="2147484056" r:id="rId9"/>
    <p:sldLayoutId id="2147484049" r:id="rId10"/>
    <p:sldLayoutId id="2147484057" r:id="rId11"/>
    <p:sldLayoutId id="2147484058" r:id="rId12"/>
    <p:sldLayoutId id="2147484047" r:id="rId13"/>
    <p:sldLayoutId id="2147484408" r:id="rId14"/>
    <p:sldLayoutId id="2147484409" r:id="rId15"/>
    <p:sldLayoutId id="2147484043" r:id="rId16"/>
    <p:sldLayoutId id="2147484530" r:id="rId17"/>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userDrawn="1">
          <p15:clr>
            <a:srgbClr val="F26B43"/>
          </p15:clr>
        </p15:guide>
        <p15:guide id="9" orient="horz" pos="255" userDrawn="1">
          <p15:clr>
            <a:srgbClr val="F26B43"/>
          </p15:clr>
        </p15:guide>
        <p15:guide id="10" pos="257" userDrawn="1">
          <p15:clr>
            <a:srgbClr val="F26B43"/>
          </p15:clr>
        </p15:guide>
        <p15:guide id="11" pos="7423" userDrawn="1">
          <p15:clr>
            <a:srgbClr val="F26B43"/>
          </p15:clr>
        </p15:guide>
        <p15:guide id="12" orient="horz" pos="4156" userDrawn="1">
          <p15:clr>
            <a:srgbClr val="F26B43"/>
          </p15:clr>
        </p15:guide>
        <p15:guide id="14" orient="horz" pos="1095" userDrawn="1">
          <p15:clr>
            <a:srgbClr val="F26B43"/>
          </p15:clr>
        </p15:guide>
        <p15:guide id="15" orient="horz" pos="550" userDrawn="1">
          <p15:clr>
            <a:srgbClr val="F26B43"/>
          </p15:clr>
        </p15:guide>
        <p15:guide id="16" orient="horz" pos="3725" userDrawn="1">
          <p15:clr>
            <a:srgbClr val="F26B43"/>
          </p15:clr>
        </p15:guide>
        <p15:guide id="17" orient="horz" pos="4065"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Platshållare för bildnummer 1">
            <a:extLst>
              <a:ext uri="{FF2B5EF4-FFF2-40B4-BE49-F238E27FC236}">
                <a16:creationId xmlns:a16="http://schemas.microsoft.com/office/drawing/2014/main" id="{49735908-7AA6-42A8-8D13-0A0800940836}"/>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89848896"/>
      </p:ext>
    </p:extLst>
  </p:cSld>
  <p:clrMap bg1="lt1" tx1="dk1" bg2="lt2" tx2="dk2" accent1="accent1" accent2="accent2" accent3="accent3" accent4="accent4" accent5="accent5" accent6="accent6" hlink="hlink" folHlink="folHlink"/>
  <p:sldLayoutIdLst>
    <p:sldLayoutId id="2147484411" r:id="rId1"/>
    <p:sldLayoutId id="2147484412" r:id="rId2"/>
    <p:sldLayoutId id="2147484413" r:id="rId3"/>
    <p:sldLayoutId id="2147484414" r:id="rId4"/>
    <p:sldLayoutId id="2147484415" r:id="rId5"/>
    <p:sldLayoutId id="2147484416" r:id="rId6"/>
    <p:sldLayoutId id="2147484417" r:id="rId7"/>
    <p:sldLayoutId id="2147484418" r:id="rId8"/>
    <p:sldLayoutId id="2147484419" r:id="rId9"/>
    <p:sldLayoutId id="2147484420" r:id="rId10"/>
    <p:sldLayoutId id="2147484421" r:id="rId11"/>
    <p:sldLayoutId id="2147484422" r:id="rId12"/>
    <p:sldLayoutId id="2147484423" r:id="rId13"/>
    <p:sldLayoutId id="2147484424" r:id="rId14"/>
    <p:sldLayoutId id="2147484425" r:id="rId15"/>
    <p:sldLayoutId id="2147484426"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16FC2686-3742-4CA7-96AE-CD7BBA1A90F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2A7AAA3E-885B-47E9-ACBA-A0293FCE587E}"/>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523591297"/>
      </p:ext>
    </p:extLst>
  </p:cSld>
  <p:clrMap bg1="lt1" tx1="dk1" bg2="lt2" tx2="dk2" accent1="accent1" accent2="accent2" accent3="accent3" accent4="accent4" accent5="accent5" accent6="accent6" hlink="hlink" folHlink="folHlink"/>
  <p:sldLayoutIdLst>
    <p:sldLayoutId id="2147484428" r:id="rId1"/>
    <p:sldLayoutId id="2147484429" r:id="rId2"/>
    <p:sldLayoutId id="2147484430" r:id="rId3"/>
    <p:sldLayoutId id="2147484431" r:id="rId4"/>
    <p:sldLayoutId id="2147484432" r:id="rId5"/>
    <p:sldLayoutId id="2147484433" r:id="rId6"/>
    <p:sldLayoutId id="2147484434" r:id="rId7"/>
    <p:sldLayoutId id="2147484435" r:id="rId8"/>
    <p:sldLayoutId id="2147484436" r:id="rId9"/>
    <p:sldLayoutId id="2147484437" r:id="rId10"/>
    <p:sldLayoutId id="2147484438" r:id="rId11"/>
    <p:sldLayoutId id="2147484439" r:id="rId12"/>
    <p:sldLayoutId id="2147484440" r:id="rId13"/>
    <p:sldLayoutId id="2147484441" r:id="rId14"/>
    <p:sldLayoutId id="2147484442" r:id="rId15"/>
    <p:sldLayoutId id="2147484443"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7DFF76B2-A88A-470E-B646-73BDC425A6E8}"/>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4D8D5E03-09FD-47B8-83A3-7C8B23D877BF}"/>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96936714"/>
      </p:ext>
    </p:extLst>
  </p:cSld>
  <p:clrMap bg1="lt1" tx1="dk1" bg2="lt2" tx2="dk2" accent1="accent1" accent2="accent2" accent3="accent3" accent4="accent4" accent5="accent5" accent6="accent6" hlink="hlink" folHlink="folHlink"/>
  <p:sldLayoutIdLst>
    <p:sldLayoutId id="2147484445" r:id="rId1"/>
    <p:sldLayoutId id="2147484446" r:id="rId2"/>
    <p:sldLayoutId id="2147484447" r:id="rId3"/>
    <p:sldLayoutId id="2147484448" r:id="rId4"/>
    <p:sldLayoutId id="2147484449" r:id="rId5"/>
    <p:sldLayoutId id="2147484450" r:id="rId6"/>
    <p:sldLayoutId id="2147484451" r:id="rId7"/>
    <p:sldLayoutId id="2147484452" r:id="rId8"/>
    <p:sldLayoutId id="2147484453" r:id="rId9"/>
    <p:sldLayoutId id="2147484454" r:id="rId10"/>
    <p:sldLayoutId id="2147484455" r:id="rId11"/>
    <p:sldLayoutId id="2147484456" r:id="rId12"/>
    <p:sldLayoutId id="2147484457" r:id="rId13"/>
    <p:sldLayoutId id="2147484458" r:id="rId14"/>
    <p:sldLayoutId id="2147484459" r:id="rId15"/>
    <p:sldLayoutId id="2147484460"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F4542BD5-103E-4DB5-88FB-E05DB9624044}"/>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ACAA70FC-8994-456B-8FC6-D537F840626C}"/>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459540"/>
      </p:ext>
    </p:extLst>
  </p:cSld>
  <p:clrMap bg1="lt1" tx1="dk1" bg2="lt2" tx2="dk2" accent1="accent1" accent2="accent2" accent3="accent3" accent4="accent4" accent5="accent5" accent6="accent6" hlink="hlink" folHlink="folHlink"/>
  <p:sldLayoutIdLst>
    <p:sldLayoutId id="2147484462" r:id="rId1"/>
    <p:sldLayoutId id="2147484463" r:id="rId2"/>
    <p:sldLayoutId id="2147484464" r:id="rId3"/>
    <p:sldLayoutId id="2147484465" r:id="rId4"/>
    <p:sldLayoutId id="2147484466" r:id="rId5"/>
    <p:sldLayoutId id="2147484467" r:id="rId6"/>
    <p:sldLayoutId id="2147484468" r:id="rId7"/>
    <p:sldLayoutId id="2147484469" r:id="rId8"/>
    <p:sldLayoutId id="2147484470" r:id="rId9"/>
    <p:sldLayoutId id="2147484471" r:id="rId10"/>
    <p:sldLayoutId id="2147484472" r:id="rId11"/>
    <p:sldLayoutId id="2147484473" r:id="rId12"/>
    <p:sldLayoutId id="2147484474" r:id="rId13"/>
    <p:sldLayoutId id="2147484475" r:id="rId14"/>
    <p:sldLayoutId id="2147484476" r:id="rId15"/>
    <p:sldLayoutId id="2147484477"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BA98ADB3-7E4F-4041-B143-C1933A3E0DE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3F2844B7-CEF6-4069-B35D-9858A8789980}"/>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7771119"/>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81" r:id="rId3"/>
    <p:sldLayoutId id="2147484482" r:id="rId4"/>
    <p:sldLayoutId id="2147484483" r:id="rId5"/>
    <p:sldLayoutId id="2147484484" r:id="rId6"/>
    <p:sldLayoutId id="2147484485" r:id="rId7"/>
    <p:sldLayoutId id="2147484486" r:id="rId8"/>
    <p:sldLayoutId id="2147484487" r:id="rId9"/>
    <p:sldLayoutId id="2147484488" r:id="rId10"/>
    <p:sldLayoutId id="2147484489" r:id="rId11"/>
    <p:sldLayoutId id="2147484490" r:id="rId12"/>
    <p:sldLayoutId id="2147484491" r:id="rId13"/>
    <p:sldLayoutId id="2147484492" r:id="rId14"/>
    <p:sldLayoutId id="2147484493" r:id="rId15"/>
    <p:sldLayoutId id="2147484494"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C30862AA-79CD-47D7-A508-195920CF797F}"/>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0B5FE696-6F97-4D3C-86EA-DA1B9AC17F4B}"/>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8833470"/>
      </p:ext>
    </p:extLst>
  </p:cSld>
  <p:clrMap bg1="lt1" tx1="dk1" bg2="lt2" tx2="dk2" accent1="accent1" accent2="accent2" accent3="accent3" accent4="accent4" accent5="accent5" accent6="accent6" hlink="hlink" folHlink="folHlink"/>
  <p:sldLayoutIdLst>
    <p:sldLayoutId id="2147484496" r:id="rId1"/>
    <p:sldLayoutId id="2147484497" r:id="rId2"/>
    <p:sldLayoutId id="2147484498" r:id="rId3"/>
    <p:sldLayoutId id="2147484499" r:id="rId4"/>
    <p:sldLayoutId id="2147484500" r:id="rId5"/>
    <p:sldLayoutId id="2147484501" r:id="rId6"/>
    <p:sldLayoutId id="2147484502" r:id="rId7"/>
    <p:sldLayoutId id="2147484503" r:id="rId8"/>
    <p:sldLayoutId id="2147484504" r:id="rId9"/>
    <p:sldLayoutId id="2147484505" r:id="rId10"/>
    <p:sldLayoutId id="2147484506" r:id="rId11"/>
    <p:sldLayoutId id="2147484507" r:id="rId12"/>
    <p:sldLayoutId id="2147484508" r:id="rId13"/>
    <p:sldLayoutId id="2147484509" r:id="rId14"/>
    <p:sldLayoutId id="2147484510" r:id="rId15"/>
    <p:sldLayoutId id="2147484511"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82768213"/>
      </p:ext>
    </p:extLst>
  </p:cSld>
  <p:clrMap bg1="lt1" tx1="dk1" bg2="lt2" tx2="dk2" accent1="accent1" accent2="accent2" accent3="accent3" accent4="accent4" accent5="accent5" accent6="accent6" hlink="hlink" folHlink="folHlink"/>
  <p:sldLayoutIdLst>
    <p:sldLayoutId id="2147484513" r:id="rId1"/>
    <p:sldLayoutId id="2147484514" r:id="rId2"/>
    <p:sldLayoutId id="2147484515" r:id="rId3"/>
    <p:sldLayoutId id="2147484516" r:id="rId4"/>
    <p:sldLayoutId id="2147484517" r:id="rId5"/>
    <p:sldLayoutId id="2147484518" r:id="rId6"/>
    <p:sldLayoutId id="2147484519" r:id="rId7"/>
    <p:sldLayoutId id="2147484520" r:id="rId8"/>
    <p:sldLayoutId id="2147484521" r:id="rId9"/>
    <p:sldLayoutId id="2147484522" r:id="rId10"/>
    <p:sldLayoutId id="2147484523" r:id="rId11"/>
    <p:sldLayoutId id="2147484524" r:id="rId12"/>
    <p:sldLayoutId id="2147484525" r:id="rId13"/>
    <p:sldLayoutId id="2147484526" r:id="rId14"/>
    <p:sldLayoutId id="2147484527" r:id="rId15"/>
    <p:sldLayoutId id="2147484528"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lumMod val="95000"/>
              <a:lumOff val="5000"/>
            </a:schemeClr>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lumMod val="95000"/>
              <a:lumOff val="5000"/>
            </a:schemeClr>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lumMod val="95000"/>
              <a:lumOff val="5000"/>
            </a:schemeClr>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lumMod val="95000"/>
              <a:lumOff val="5000"/>
            </a:schemeClr>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9.xml.rels><?xml version="1.0" encoding="UTF-8" standalone="yes"?>
<Relationships xmlns="http://schemas.openxmlformats.org/package/2006/relationships"><Relationship Id="rId2" Type="http://schemas.openxmlformats.org/officeDocument/2006/relationships/hyperlink" Target="mailto:karin.jamting@socialhisingen.goteborg.se" TargetMode="External"/><Relationship Id="rId1" Type="http://schemas.openxmlformats.org/officeDocument/2006/relationships/slideLayout" Target="../slideLayouts/slideLayout6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hyperlink" Target="https://datorhjalpen.goteborg.se/9438.guide" TargetMode="Externa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920628-F32D-4B59-82A3-068B459839A7}"/>
              </a:ext>
            </a:extLst>
          </p:cNvPr>
          <p:cNvSpPr>
            <a:spLocks noGrp="1"/>
          </p:cNvSpPr>
          <p:nvPr>
            <p:ph type="ctrTitle"/>
          </p:nvPr>
        </p:nvSpPr>
        <p:spPr/>
        <p:txBody>
          <a:bodyPr/>
          <a:lstStyle/>
          <a:p>
            <a:r>
              <a:rPr lang="sv-SE" dirty="0"/>
              <a:t>Metodstöd boendeinsatser unga vuxna</a:t>
            </a:r>
          </a:p>
        </p:txBody>
      </p:sp>
      <p:sp>
        <p:nvSpPr>
          <p:cNvPr id="3" name="Platshållare för text 2">
            <a:extLst>
              <a:ext uri="{FF2B5EF4-FFF2-40B4-BE49-F238E27FC236}">
                <a16:creationId xmlns:a16="http://schemas.microsoft.com/office/drawing/2014/main" id="{27097D5D-E399-4255-9468-0116A1B0B0E1}"/>
              </a:ext>
            </a:extLst>
          </p:cNvPr>
          <p:cNvSpPr>
            <a:spLocks noGrp="1"/>
          </p:cNvSpPr>
          <p:nvPr>
            <p:ph type="body" sz="quarter" idx="10"/>
          </p:nvPr>
        </p:nvSpPr>
        <p:spPr/>
        <p:txBody>
          <a:bodyPr/>
          <a:lstStyle/>
          <a:p>
            <a:r>
              <a:rPr lang="sv-SE" dirty="0"/>
              <a:t>Senaste revidering 1 april 2025</a:t>
            </a:r>
          </a:p>
        </p:txBody>
      </p:sp>
      <p:sp>
        <p:nvSpPr>
          <p:cNvPr id="6" name="Platshållare för text 5">
            <a:extLst>
              <a:ext uri="{FF2B5EF4-FFF2-40B4-BE49-F238E27FC236}">
                <a16:creationId xmlns:a16="http://schemas.microsoft.com/office/drawing/2014/main" id="{488431D6-FFAB-4718-A79A-43E0D0A3B25A}"/>
              </a:ext>
            </a:extLst>
          </p:cNvPr>
          <p:cNvSpPr>
            <a:spLocks noGrp="1"/>
          </p:cNvSpPr>
          <p:nvPr>
            <p:ph type="body" sz="quarter" idx="11"/>
          </p:nvPr>
        </p:nvSpPr>
        <p:spPr/>
        <p:txBody>
          <a:bodyPr/>
          <a:lstStyle/>
          <a:p>
            <a:endParaRPr lang="sv-SE"/>
          </a:p>
        </p:txBody>
      </p:sp>
    </p:spTree>
    <p:extLst>
      <p:ext uri="{BB962C8B-B14F-4D97-AF65-F5344CB8AC3E}">
        <p14:creationId xmlns:p14="http://schemas.microsoft.com/office/powerpoint/2010/main" val="3578789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62BC075A-3209-4EC8-BFEA-5C2B5AB2CD59}"/>
              </a:ext>
            </a:extLst>
          </p:cNvPr>
          <p:cNvSpPr>
            <a:spLocks noGrp="1"/>
          </p:cNvSpPr>
          <p:nvPr>
            <p:ph type="ctrTitle"/>
          </p:nvPr>
        </p:nvSpPr>
        <p:spPr/>
        <p:txBody>
          <a:bodyPr/>
          <a:lstStyle/>
          <a:p>
            <a:r>
              <a:rPr lang="sv-SE" dirty="0"/>
              <a:t>Stödboende</a:t>
            </a:r>
          </a:p>
        </p:txBody>
      </p:sp>
    </p:spTree>
    <p:extLst>
      <p:ext uri="{BB962C8B-B14F-4D97-AF65-F5344CB8AC3E}">
        <p14:creationId xmlns:p14="http://schemas.microsoft.com/office/powerpoint/2010/main" val="1432785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507A84CE-9F4E-4A7F-9DBA-945EB470E49A}"/>
              </a:ext>
            </a:extLst>
          </p:cNvPr>
          <p:cNvSpPr>
            <a:spLocks noGrp="1"/>
          </p:cNvSpPr>
          <p:nvPr>
            <p:ph type="title"/>
          </p:nvPr>
        </p:nvSpPr>
        <p:spPr/>
        <p:txBody>
          <a:bodyPr/>
          <a:lstStyle/>
          <a:p>
            <a:r>
              <a:rPr lang="sv-SE" dirty="0"/>
              <a:t>Vad är ett stödboende?</a:t>
            </a:r>
          </a:p>
        </p:txBody>
      </p:sp>
      <p:sp>
        <p:nvSpPr>
          <p:cNvPr id="4" name="Platshållare för innehåll 3">
            <a:extLst>
              <a:ext uri="{FF2B5EF4-FFF2-40B4-BE49-F238E27FC236}">
                <a16:creationId xmlns:a16="http://schemas.microsoft.com/office/drawing/2014/main" id="{B1457CCB-F9DD-4331-8257-0C78C332C5EE}"/>
              </a:ext>
            </a:extLst>
          </p:cNvPr>
          <p:cNvSpPr>
            <a:spLocks noGrp="1"/>
          </p:cNvSpPr>
          <p:nvPr>
            <p:ph idx="11"/>
          </p:nvPr>
        </p:nvSpPr>
        <p:spPr>
          <a:xfrm>
            <a:off x="1056000" y="1605280"/>
            <a:ext cx="10080000" cy="4470717"/>
          </a:xfrm>
        </p:spPr>
        <p:txBody>
          <a:bodyPr>
            <a:normAutofit lnSpcReduction="10000"/>
          </a:bodyPr>
          <a:lstStyle/>
          <a:p>
            <a:r>
              <a:rPr lang="sv-SE" dirty="0"/>
              <a:t>I första hand ett placeringsalternativ för unga i åldern 18–20 år, men om det finns särskilda skäl kan även 16- och 17-åringar bli aktuella för placering i ett stödboende</a:t>
            </a:r>
          </a:p>
          <a:p>
            <a:r>
              <a:rPr lang="sv-SE" dirty="0"/>
              <a:t>En insats i form av stödboende ska under trygga former förbereda den unge för ett självständigt boende och vuxenliv </a:t>
            </a:r>
          </a:p>
          <a:p>
            <a:r>
              <a:rPr lang="sv-SE" dirty="0"/>
              <a:t>Den unge får disponera ett eget boende samt får ett individanpassat praktiskt och känslomässigt stöd inom olika livsområden med målet att på sikt klara ett självständigt boende och vuxenliv </a:t>
            </a:r>
          </a:p>
          <a:p>
            <a:r>
              <a:rPr lang="sv-SE" dirty="0"/>
              <a:t>Insatsen bör syfta till att den unge efter tiden i stödboendet ska kunna klara sin dagliga livsföring, fungera i skola eller annan sysselsättning, hantera sin ekonomi, ha ett socialt nätverk och en meningsfull fritid</a:t>
            </a:r>
          </a:p>
          <a:p>
            <a:r>
              <a:rPr lang="sv-SE" dirty="0"/>
              <a:t>Fristående placeringsalternativ eller placering vid utslussning efter annan vård utanför det egna hemmet, i t.ex. familjehem eller HVB men också efter vård vid ett särskilt ungdomshem</a:t>
            </a:r>
          </a:p>
          <a:p>
            <a:endParaRPr lang="sv-SE" dirty="0"/>
          </a:p>
        </p:txBody>
      </p:sp>
    </p:spTree>
    <p:extLst>
      <p:ext uri="{BB962C8B-B14F-4D97-AF65-F5344CB8AC3E}">
        <p14:creationId xmlns:p14="http://schemas.microsoft.com/office/powerpoint/2010/main" val="1273350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6954DD-45CF-4809-A88B-39480018C2BD}"/>
              </a:ext>
            </a:extLst>
          </p:cNvPr>
          <p:cNvSpPr>
            <a:spLocks noGrp="1"/>
          </p:cNvSpPr>
          <p:nvPr>
            <p:ph type="title"/>
          </p:nvPr>
        </p:nvSpPr>
        <p:spPr/>
        <p:txBody>
          <a:bodyPr/>
          <a:lstStyle/>
          <a:p>
            <a:r>
              <a:rPr lang="sv-SE" dirty="0"/>
              <a:t>Tänkbara målgrupper</a:t>
            </a:r>
          </a:p>
        </p:txBody>
      </p:sp>
      <p:sp>
        <p:nvSpPr>
          <p:cNvPr id="3" name="Platshållare för innehåll 2">
            <a:extLst>
              <a:ext uri="{FF2B5EF4-FFF2-40B4-BE49-F238E27FC236}">
                <a16:creationId xmlns:a16="http://schemas.microsoft.com/office/drawing/2014/main" id="{79204E14-4274-435D-92D0-6AB2E37BF04E}"/>
              </a:ext>
            </a:extLst>
          </p:cNvPr>
          <p:cNvSpPr>
            <a:spLocks noGrp="1"/>
          </p:cNvSpPr>
          <p:nvPr>
            <p:ph idx="11"/>
          </p:nvPr>
        </p:nvSpPr>
        <p:spPr>
          <a:xfrm>
            <a:off x="1056000" y="1438275"/>
            <a:ext cx="10080000" cy="5014912"/>
          </a:xfrm>
        </p:spPr>
        <p:txBody>
          <a:bodyPr>
            <a:normAutofit fontScale="92500" lnSpcReduction="20000"/>
          </a:bodyPr>
          <a:lstStyle/>
          <a:p>
            <a:r>
              <a:rPr lang="sv-SE" b="1" dirty="0"/>
              <a:t>Barn och unga som tidigare varit placerade </a:t>
            </a:r>
            <a:r>
              <a:rPr lang="sv-SE" dirty="0"/>
              <a:t>– träning inför framtida eget boende är en viktig del i ett eftervårdsprogram och tillgången till ett stödboende kan göra en successiv utslussning från familjehem eller HVB möjlig</a:t>
            </a:r>
          </a:p>
          <a:p>
            <a:r>
              <a:rPr lang="sv-SE" b="1" dirty="0"/>
              <a:t>Ensamkommande som inte har ett särskilt vårdbehov</a:t>
            </a:r>
            <a:r>
              <a:rPr lang="sv-SE" dirty="0"/>
              <a:t>, och som kan behöva ett mer självständigt boende och ett mer individanpassat stöd med ett annat innehåll jämfört med HVB</a:t>
            </a:r>
          </a:p>
          <a:p>
            <a:r>
              <a:rPr lang="sv-SE" b="1" dirty="0"/>
              <a:t>Barn och unga som lever i en konfliktfylld eller på annat sätt otillfredsställande hemsituation </a:t>
            </a:r>
            <a:r>
              <a:rPr lang="sv-SE" dirty="0"/>
              <a:t>men som inte motiverar en placering i HVB. Ofta rör det sig om starka konflikter mellan föräldrar och unga. De som ingår i gruppen utmärks ibland av att de rymmer eller kastas ut hemifrån. Utan lämpligt stöd från socialtjänsten riskerar dessa ungas problematik att eskalera, med ökade behov av samhällsinsatser som följd. Dessa barn och unga behöver vanligtvis varken familjehem eller HVB och för dem kan stödboende vara ett lämpligt alternativ</a:t>
            </a:r>
          </a:p>
          <a:p>
            <a:pPr marL="0" indent="0">
              <a:buNone/>
            </a:pPr>
            <a:endParaRPr lang="sv-SE" dirty="0"/>
          </a:p>
          <a:p>
            <a:pPr marL="0" indent="0">
              <a:buNone/>
            </a:pPr>
            <a:r>
              <a:rPr lang="sv-SE" b="1" i="1" dirty="0"/>
              <a:t>OBS - barn och unga som har ett missbruk och/eller kriminell livsstil, eller bedöms vara i riskzon för att utveckla ett missbruk eller kriminalitet, är inte aktuella för ett stödboende</a:t>
            </a:r>
            <a:endParaRPr lang="sv-SE" i="1" dirty="0"/>
          </a:p>
          <a:p>
            <a:endParaRPr lang="sv-SE" dirty="0"/>
          </a:p>
        </p:txBody>
      </p:sp>
    </p:spTree>
    <p:extLst>
      <p:ext uri="{BB962C8B-B14F-4D97-AF65-F5344CB8AC3E}">
        <p14:creationId xmlns:p14="http://schemas.microsoft.com/office/powerpoint/2010/main" val="3976420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831170-AB52-4B03-B7BC-BB371D489CEB}"/>
              </a:ext>
            </a:extLst>
          </p:cNvPr>
          <p:cNvSpPr>
            <a:spLocks noGrp="1"/>
          </p:cNvSpPr>
          <p:nvPr>
            <p:ph type="title"/>
          </p:nvPr>
        </p:nvSpPr>
        <p:spPr/>
        <p:txBody>
          <a:bodyPr/>
          <a:lstStyle/>
          <a:p>
            <a:r>
              <a:rPr lang="sv-SE" dirty="0"/>
              <a:t>Socialtjänstens bedömning inför placering</a:t>
            </a:r>
          </a:p>
        </p:txBody>
      </p:sp>
      <p:sp>
        <p:nvSpPr>
          <p:cNvPr id="3" name="Platshållare för innehåll 2">
            <a:extLst>
              <a:ext uri="{FF2B5EF4-FFF2-40B4-BE49-F238E27FC236}">
                <a16:creationId xmlns:a16="http://schemas.microsoft.com/office/drawing/2014/main" id="{D86E8A7A-505E-479A-9E67-236476745B77}"/>
              </a:ext>
            </a:extLst>
          </p:cNvPr>
          <p:cNvSpPr>
            <a:spLocks noGrp="1"/>
          </p:cNvSpPr>
          <p:nvPr>
            <p:ph idx="11"/>
          </p:nvPr>
        </p:nvSpPr>
        <p:spPr>
          <a:xfrm>
            <a:off x="1056000" y="1905000"/>
            <a:ext cx="10678800" cy="4475480"/>
          </a:xfrm>
        </p:spPr>
        <p:txBody>
          <a:bodyPr>
            <a:normAutofit/>
          </a:bodyPr>
          <a:lstStyle/>
          <a:p>
            <a:r>
              <a:rPr lang="sv-SE" dirty="0"/>
              <a:t>Placeringen ska alltid föregås av en individuell bedömning – är stödboende en lämplig placeringsform för barnet eller den unge eller har denne behov av vård- och behandlingsinsatser som motiverar en annan placeringsform</a:t>
            </a:r>
          </a:p>
          <a:p>
            <a:r>
              <a:rPr lang="sv-SE" dirty="0"/>
              <a:t>En bedömning behöver även göras av om förutsättningarna i det tilltänkta boendet svarar mot barnets eller den unges specifika behov. En placering i ett stödboende är endast aktuellt om barnet eller den unge har </a:t>
            </a:r>
            <a:r>
              <a:rPr lang="sv-SE" b="1" dirty="0"/>
              <a:t>ett mindre behov av vård</a:t>
            </a:r>
            <a:endParaRPr lang="sv-SE" dirty="0"/>
          </a:p>
          <a:p>
            <a:r>
              <a:rPr lang="sv-SE" dirty="0"/>
              <a:t>Socialnämnden behöver även bilda sig en klar uppfattning om huruvida barnet eller den unge har </a:t>
            </a:r>
            <a:r>
              <a:rPr lang="sv-SE" b="1" dirty="0"/>
              <a:t>förmåga att klara av den nivå av självständighet som krävs </a:t>
            </a:r>
            <a:r>
              <a:rPr lang="sv-SE" dirty="0"/>
              <a:t>för placering i stödboende</a:t>
            </a:r>
          </a:p>
        </p:txBody>
      </p:sp>
    </p:spTree>
    <p:extLst>
      <p:ext uri="{BB962C8B-B14F-4D97-AF65-F5344CB8AC3E}">
        <p14:creationId xmlns:p14="http://schemas.microsoft.com/office/powerpoint/2010/main" val="1524741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831170-AB52-4B03-B7BC-BB371D489CEB}"/>
              </a:ext>
            </a:extLst>
          </p:cNvPr>
          <p:cNvSpPr>
            <a:spLocks noGrp="1"/>
          </p:cNvSpPr>
          <p:nvPr>
            <p:ph type="title"/>
          </p:nvPr>
        </p:nvSpPr>
        <p:spPr/>
        <p:txBody>
          <a:bodyPr/>
          <a:lstStyle/>
          <a:p>
            <a:r>
              <a:rPr lang="sv-SE" dirty="0"/>
              <a:t>Socialtjänstens bedömning forts.</a:t>
            </a:r>
          </a:p>
        </p:txBody>
      </p:sp>
      <p:sp>
        <p:nvSpPr>
          <p:cNvPr id="3" name="Platshållare för innehåll 2">
            <a:extLst>
              <a:ext uri="{FF2B5EF4-FFF2-40B4-BE49-F238E27FC236}">
                <a16:creationId xmlns:a16="http://schemas.microsoft.com/office/drawing/2014/main" id="{D86E8A7A-505E-479A-9E67-236476745B77}"/>
              </a:ext>
            </a:extLst>
          </p:cNvPr>
          <p:cNvSpPr>
            <a:spLocks noGrp="1"/>
          </p:cNvSpPr>
          <p:nvPr>
            <p:ph idx="11"/>
          </p:nvPr>
        </p:nvSpPr>
        <p:spPr>
          <a:xfrm>
            <a:off x="1056000" y="1765300"/>
            <a:ext cx="10678800" cy="4615180"/>
          </a:xfrm>
        </p:spPr>
        <p:txBody>
          <a:bodyPr>
            <a:normAutofit/>
          </a:bodyPr>
          <a:lstStyle/>
          <a:p>
            <a:r>
              <a:rPr lang="sv-SE" dirty="0"/>
              <a:t>Socialtjänsten behöver ge barnet eller den unge </a:t>
            </a:r>
            <a:r>
              <a:rPr lang="sv-SE" b="1" dirty="0"/>
              <a:t>anpassad information </a:t>
            </a:r>
            <a:r>
              <a:rPr lang="sv-SE" dirty="0"/>
              <a:t>om vad placeringsformen innebär och ta reda på hur barnet eller den unge ställer sig till en placering i ett eget boende och vad detta kan innebära för denne såväl praktiskt som socialt och känslomässigt</a:t>
            </a:r>
          </a:p>
          <a:p>
            <a:r>
              <a:rPr lang="sv-SE" dirty="0"/>
              <a:t>Socialnämnden behöver även </a:t>
            </a:r>
            <a:r>
              <a:rPr lang="sv-SE" b="1" dirty="0"/>
              <a:t>överväga eventuella risker </a:t>
            </a:r>
            <a:r>
              <a:rPr lang="sv-SE" dirty="0"/>
              <a:t>till följd av ett eget boende med mindre närvaro av personal. Det kan handla om en ökad risk att barnet eller den unge försvinner, en risk för människohandel, men också risker som socialt utanförskap. Barn och unga som bedöms vara i riskzonen för att utveckla ett missbruk eller kriminalitet är inte aktuella för ett stödboende</a:t>
            </a:r>
          </a:p>
        </p:txBody>
      </p:sp>
    </p:spTree>
    <p:extLst>
      <p:ext uri="{BB962C8B-B14F-4D97-AF65-F5344CB8AC3E}">
        <p14:creationId xmlns:p14="http://schemas.microsoft.com/office/powerpoint/2010/main" val="1798715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3F5EC0-1042-4050-9E72-E5E38A943C9E}"/>
              </a:ext>
            </a:extLst>
          </p:cNvPr>
          <p:cNvSpPr>
            <a:spLocks noGrp="1"/>
          </p:cNvSpPr>
          <p:nvPr>
            <p:ph type="title"/>
          </p:nvPr>
        </p:nvSpPr>
        <p:spPr/>
        <p:txBody>
          <a:bodyPr/>
          <a:lstStyle/>
          <a:p>
            <a:r>
              <a:rPr lang="sv-SE" dirty="0"/>
              <a:t>Vårdplan och genomförandeplan</a:t>
            </a:r>
          </a:p>
        </p:txBody>
      </p:sp>
      <p:sp>
        <p:nvSpPr>
          <p:cNvPr id="3" name="Platshållare för innehåll 2">
            <a:extLst>
              <a:ext uri="{FF2B5EF4-FFF2-40B4-BE49-F238E27FC236}">
                <a16:creationId xmlns:a16="http://schemas.microsoft.com/office/drawing/2014/main" id="{3A11C28B-61E9-4A73-8D22-1DC5028560E3}"/>
              </a:ext>
            </a:extLst>
          </p:cNvPr>
          <p:cNvSpPr>
            <a:spLocks noGrp="1"/>
          </p:cNvSpPr>
          <p:nvPr>
            <p:ph idx="11"/>
          </p:nvPr>
        </p:nvSpPr>
        <p:spPr/>
        <p:txBody>
          <a:bodyPr/>
          <a:lstStyle/>
          <a:p>
            <a:r>
              <a:rPr lang="sv-SE" dirty="0"/>
              <a:t>I likhet med vad som gäller inför placering i familjehem, HVB och skyddat boende ska det finnas en vårdplan som beskriver målet med vården och de särskilda insatser som barnet eller den unge behöver, vilka därefter konkretiseras i en genomförandeplan</a:t>
            </a:r>
          </a:p>
          <a:p>
            <a:r>
              <a:rPr lang="sv-SE" dirty="0"/>
              <a:t>Uppföljning och omprövning sker i enlighet med socialtjänstprocessen</a:t>
            </a:r>
          </a:p>
        </p:txBody>
      </p:sp>
    </p:spTree>
    <p:extLst>
      <p:ext uri="{BB962C8B-B14F-4D97-AF65-F5344CB8AC3E}">
        <p14:creationId xmlns:p14="http://schemas.microsoft.com/office/powerpoint/2010/main" val="4160182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F329FC-6EB1-4B71-B7FA-114D5B139E11}"/>
              </a:ext>
            </a:extLst>
          </p:cNvPr>
          <p:cNvSpPr>
            <a:spLocks noGrp="1"/>
          </p:cNvSpPr>
          <p:nvPr>
            <p:ph type="title"/>
          </p:nvPr>
        </p:nvSpPr>
        <p:spPr/>
        <p:txBody>
          <a:bodyPr>
            <a:normAutofit fontScale="90000"/>
          </a:bodyPr>
          <a:lstStyle/>
          <a:p>
            <a:r>
              <a:rPr lang="sv-SE" b="0" dirty="0"/>
              <a:t>Särskilda skäl för placering av barn i åldern 16-17 år</a:t>
            </a:r>
            <a:endParaRPr lang="sv-SE" dirty="0"/>
          </a:p>
        </p:txBody>
      </p:sp>
      <p:sp>
        <p:nvSpPr>
          <p:cNvPr id="3" name="Platshållare för innehåll 2">
            <a:extLst>
              <a:ext uri="{FF2B5EF4-FFF2-40B4-BE49-F238E27FC236}">
                <a16:creationId xmlns:a16="http://schemas.microsoft.com/office/drawing/2014/main" id="{7211EEDC-6660-456F-968C-0719420054B3}"/>
              </a:ext>
            </a:extLst>
          </p:cNvPr>
          <p:cNvSpPr>
            <a:spLocks noGrp="1"/>
          </p:cNvSpPr>
          <p:nvPr>
            <p:ph idx="11"/>
          </p:nvPr>
        </p:nvSpPr>
        <p:spPr/>
        <p:txBody>
          <a:bodyPr/>
          <a:lstStyle/>
          <a:p>
            <a:r>
              <a:rPr lang="sv-SE" dirty="0"/>
              <a:t>I första hand är ett stödboende tänkt som ett placeringsalternativ för unga i åldern 18–20 år, men om det finns särskilda skäl kan även 16- och 17-åringar bli aktuella för placering i ett stödboende</a:t>
            </a:r>
          </a:p>
          <a:p>
            <a:r>
              <a:rPr lang="sv-SE" dirty="0"/>
              <a:t>Särskilda skäl kan vara att barnet bedöms vara moget och förberett för att på ett bra sätt klara av att bo och leva i ett eget boende, att barnet anses moget i övrigt och att barnet själv har uttryckt en önskan att bo i ett eget boende</a:t>
            </a:r>
          </a:p>
          <a:p>
            <a:r>
              <a:rPr lang="sv-SE" dirty="0"/>
              <a:t>Socialnämnden behöver iaktta en större försiktighet vid placering av barn då de är att betrakta som en särskild skyddsvärd grupp och då det kan finnas risker med att placera ett barn i ett eget boende med mindre närvaro och kontakt med personal</a:t>
            </a:r>
          </a:p>
        </p:txBody>
      </p:sp>
    </p:spTree>
    <p:extLst>
      <p:ext uri="{BB962C8B-B14F-4D97-AF65-F5344CB8AC3E}">
        <p14:creationId xmlns:p14="http://schemas.microsoft.com/office/powerpoint/2010/main" val="2940321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D09A8E-B3AD-43B7-91CB-A32203BCE0C5}"/>
              </a:ext>
            </a:extLst>
          </p:cNvPr>
          <p:cNvSpPr>
            <a:spLocks noGrp="1"/>
          </p:cNvSpPr>
          <p:nvPr>
            <p:ph type="title"/>
          </p:nvPr>
        </p:nvSpPr>
        <p:spPr/>
        <p:txBody>
          <a:bodyPr>
            <a:normAutofit fontScale="90000"/>
          </a:bodyPr>
          <a:lstStyle/>
          <a:p>
            <a:r>
              <a:rPr lang="sv-SE" b="0" dirty="0"/>
              <a:t>Stödboende innebär ett eget boende i kombination med individuellt anpassat stöd</a:t>
            </a:r>
            <a:endParaRPr lang="sv-SE" dirty="0"/>
          </a:p>
        </p:txBody>
      </p:sp>
      <p:sp>
        <p:nvSpPr>
          <p:cNvPr id="3" name="Platshållare för innehåll 2">
            <a:extLst>
              <a:ext uri="{FF2B5EF4-FFF2-40B4-BE49-F238E27FC236}">
                <a16:creationId xmlns:a16="http://schemas.microsoft.com/office/drawing/2014/main" id="{AF61AB66-D114-4998-B8A5-3E7C43467F6B}"/>
              </a:ext>
            </a:extLst>
          </p:cNvPr>
          <p:cNvSpPr>
            <a:spLocks noGrp="1"/>
          </p:cNvSpPr>
          <p:nvPr>
            <p:ph idx="11"/>
          </p:nvPr>
        </p:nvSpPr>
        <p:spPr>
          <a:xfrm>
            <a:off x="1056000" y="1438275"/>
            <a:ext cx="10697850" cy="5524500"/>
          </a:xfrm>
        </p:spPr>
        <p:txBody>
          <a:bodyPr>
            <a:normAutofit/>
          </a:bodyPr>
          <a:lstStyle/>
          <a:p>
            <a:r>
              <a:rPr lang="sv-SE" b="1" dirty="0"/>
              <a:t>Eget boende</a:t>
            </a:r>
          </a:p>
          <a:p>
            <a:pPr lvl="1"/>
            <a:r>
              <a:rPr lang="sv-SE" dirty="0"/>
              <a:t>ska vara hemlikt och bestå av rum för boende, utrymme för tillagning och intag av måltider samt rum för personlig hygien</a:t>
            </a:r>
          </a:p>
          <a:p>
            <a:pPr lvl="1"/>
            <a:r>
              <a:rPr lang="sv-SE" dirty="0"/>
              <a:t>bör bestå av en egen lägenhet, men om det bedöms lämpligt kan det egna boendet utgöras av ett eget rum för boende och utrymmen för t.ex. tillagning och intag av måltider som delas</a:t>
            </a:r>
          </a:p>
          <a:p>
            <a:pPr lvl="1"/>
            <a:r>
              <a:rPr lang="sv-SE" dirty="0"/>
              <a:t>bör innebära att barnet eller den unge tar huvudansvar för sina egna hushållssysslor, t.ex. mathållning, tvätt och städning</a:t>
            </a:r>
          </a:p>
          <a:p>
            <a:pPr marL="226783" lvl="1" indent="0">
              <a:buNone/>
            </a:pPr>
            <a:endParaRPr lang="sv-SE" dirty="0"/>
          </a:p>
          <a:p>
            <a:r>
              <a:rPr lang="sv-SE" b="1" dirty="0"/>
              <a:t>Individuellt stöd</a:t>
            </a:r>
          </a:p>
          <a:p>
            <a:pPr lvl="1"/>
            <a:r>
              <a:rPr lang="sv-SE" dirty="0"/>
              <a:t>Stöd anpassat till den unges behov</a:t>
            </a:r>
          </a:p>
          <a:p>
            <a:pPr lvl="1"/>
            <a:r>
              <a:rPr lang="sv-SE" dirty="0"/>
              <a:t>Stöd i att klara ett eget boende</a:t>
            </a:r>
          </a:p>
          <a:p>
            <a:pPr lvl="1"/>
            <a:r>
              <a:rPr lang="sv-SE" dirty="0"/>
              <a:t>Flexibelt över tid </a:t>
            </a:r>
          </a:p>
          <a:p>
            <a:pPr lvl="1"/>
            <a:r>
              <a:rPr lang="sv-SE" dirty="0"/>
              <a:t>Praktiskt och känslomässigt</a:t>
            </a:r>
          </a:p>
          <a:p>
            <a:pPr marL="0" indent="0">
              <a:buNone/>
            </a:pPr>
            <a:r>
              <a:rPr lang="sv-SE" i="1" dirty="0"/>
              <a:t>Stödboende kan kombineras med öppenvårdsinsatser från socialtjänst eller hälso- och sjukvård</a:t>
            </a:r>
          </a:p>
          <a:p>
            <a:pPr lvl="1"/>
            <a:endParaRPr lang="sv-SE" dirty="0"/>
          </a:p>
        </p:txBody>
      </p:sp>
    </p:spTree>
    <p:extLst>
      <p:ext uri="{BB962C8B-B14F-4D97-AF65-F5344CB8AC3E}">
        <p14:creationId xmlns:p14="http://schemas.microsoft.com/office/powerpoint/2010/main" val="1254062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4DE8F2-702C-4B2E-92B9-7ABCE3D9B776}"/>
              </a:ext>
            </a:extLst>
          </p:cNvPr>
          <p:cNvSpPr>
            <a:spLocks noGrp="1"/>
          </p:cNvSpPr>
          <p:nvPr>
            <p:ph type="title"/>
          </p:nvPr>
        </p:nvSpPr>
        <p:spPr/>
        <p:txBody>
          <a:bodyPr/>
          <a:lstStyle/>
          <a:p>
            <a:r>
              <a:rPr lang="sv-SE" dirty="0"/>
              <a:t>Frågor och svar</a:t>
            </a:r>
          </a:p>
        </p:txBody>
      </p:sp>
      <p:sp>
        <p:nvSpPr>
          <p:cNvPr id="3" name="Platshållare för innehåll 2">
            <a:extLst>
              <a:ext uri="{FF2B5EF4-FFF2-40B4-BE49-F238E27FC236}">
                <a16:creationId xmlns:a16="http://schemas.microsoft.com/office/drawing/2014/main" id="{12C40E18-7079-4061-A853-CE8C7276527A}"/>
              </a:ext>
            </a:extLst>
          </p:cNvPr>
          <p:cNvSpPr>
            <a:spLocks noGrp="1"/>
          </p:cNvSpPr>
          <p:nvPr>
            <p:ph idx="11"/>
          </p:nvPr>
        </p:nvSpPr>
        <p:spPr>
          <a:xfrm>
            <a:off x="1056000" y="1738312"/>
            <a:ext cx="10080000" cy="4471987"/>
          </a:xfrm>
        </p:spPr>
        <p:txBody>
          <a:bodyPr>
            <a:normAutofit fontScale="77500" lnSpcReduction="20000"/>
          </a:bodyPr>
          <a:lstStyle/>
          <a:p>
            <a:pPr marL="0" indent="0">
              <a:buNone/>
            </a:pPr>
            <a:r>
              <a:rPr lang="sv-SE" b="1" dirty="0"/>
              <a:t>Fråga: Om en ung vuxen behöver träningsboende – vilken beslutstyp ska vi använda då?</a:t>
            </a:r>
            <a:endParaRPr lang="sv-SE" dirty="0"/>
          </a:p>
          <a:p>
            <a:pPr marL="0" indent="0">
              <a:buNone/>
            </a:pPr>
            <a:r>
              <a:rPr lang="sv-SE" dirty="0"/>
              <a:t>Svar: Enligt SLK:s rekommendation ska personer under 21 år som har ett behov av stöd eller vård placeras i HVB, familjehem eller stödboende. Det innebär att om personen behöver stöd med att träna sig på att bo (träningsboende) ska placeringsformen stödboende användas. SRFs boenden BIA/Änggården har tillstånd att bedriva stödboende. Dessa beslut ska lägga in i Treserva som stödboende 16-20. </a:t>
            </a:r>
          </a:p>
          <a:p>
            <a:pPr marL="0" indent="0">
              <a:buNone/>
            </a:pPr>
            <a:r>
              <a:rPr lang="sv-SE" b="1" dirty="0"/>
              <a:t>Fråga: När är referensboende en laglig insats? </a:t>
            </a:r>
            <a:endParaRPr lang="sv-SE" dirty="0"/>
          </a:p>
          <a:p>
            <a:pPr marL="0" indent="0">
              <a:buNone/>
            </a:pPr>
            <a:r>
              <a:rPr lang="sv-SE" dirty="0"/>
              <a:t>Svar: Om personen har rätt till bistånd till boende enligt 4:1 </a:t>
            </a:r>
            <a:r>
              <a:rPr lang="sv-SE" dirty="0" err="1"/>
              <a:t>SoL</a:t>
            </a:r>
            <a:r>
              <a:rPr lang="sv-SE" dirty="0"/>
              <a:t> men bara behöver ett boende för att samla referenser, dvs. tillsyn en gång i månaden för referensintyg, så är det enligt SLK:s rekommendation tillåtet att använda insatsen referensboenden. </a:t>
            </a:r>
            <a:r>
              <a:rPr lang="sv-SE" b="1" dirty="0"/>
              <a:t>I Göteborg har insatsen referensboende övergått till Socialt boende med stöd och från 1 april 2025 beviljas detta i form av lägenhetsboende med låg stödnivå. </a:t>
            </a:r>
          </a:p>
          <a:p>
            <a:pPr marL="0" indent="0">
              <a:buNone/>
            </a:pPr>
            <a:r>
              <a:rPr lang="sv-SE" b="1" dirty="0"/>
              <a:t>Fråga: Vilken boendeinsats får användas om den unge vuxne inte har något stödbehov?</a:t>
            </a:r>
            <a:endParaRPr lang="sv-SE" dirty="0"/>
          </a:p>
          <a:p>
            <a:pPr marL="0" indent="0">
              <a:buNone/>
            </a:pPr>
            <a:r>
              <a:rPr lang="sv-SE" dirty="0"/>
              <a:t>Svar: Om personen inte har något stödbehov och inte rätt till bistånd till boende enligt 4:1 </a:t>
            </a:r>
            <a:r>
              <a:rPr lang="sv-SE" dirty="0" err="1"/>
              <a:t>SoL</a:t>
            </a:r>
            <a:r>
              <a:rPr lang="sv-SE" dirty="0"/>
              <a:t> men efter nödprövning bedöms vara i behov av tillfälligt boende för att undvika nöd och få skäligt rådrum att ordna boende/tak över huvudet på egen hand, är det enligt SLK:s rekommendation tillåtet att besluta om nödbistånd till boende (utbetalning eller placering) om den unge är över 18 år.</a:t>
            </a:r>
          </a:p>
          <a:p>
            <a:endParaRPr lang="sv-SE" dirty="0"/>
          </a:p>
        </p:txBody>
      </p:sp>
    </p:spTree>
    <p:extLst>
      <p:ext uri="{BB962C8B-B14F-4D97-AF65-F5344CB8AC3E}">
        <p14:creationId xmlns:p14="http://schemas.microsoft.com/office/powerpoint/2010/main" val="1545064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27A412CD-8658-4309-AB4D-FAF195E81493}"/>
              </a:ext>
            </a:extLst>
          </p:cNvPr>
          <p:cNvSpPr>
            <a:spLocks noGrp="1"/>
          </p:cNvSpPr>
          <p:nvPr>
            <p:ph type="body" sz="quarter" idx="11"/>
          </p:nvPr>
        </p:nvSpPr>
        <p:spPr>
          <a:xfrm>
            <a:off x="1420649" y="2830624"/>
            <a:ext cx="6148878" cy="2971086"/>
          </a:xfrm>
        </p:spPr>
        <p:txBody>
          <a:bodyPr/>
          <a:lstStyle/>
          <a:p>
            <a:r>
              <a:rPr lang="sv-SE" sz="1200" dirty="0"/>
              <a:t>Karin Jämting</a:t>
            </a:r>
          </a:p>
          <a:p>
            <a:r>
              <a:rPr lang="sv-SE" sz="1200" dirty="0"/>
              <a:t>Processledare boendesociala frågor</a:t>
            </a:r>
          </a:p>
          <a:p>
            <a:r>
              <a:rPr lang="sv-SE" sz="1200" dirty="0"/>
              <a:t>E-post: </a:t>
            </a:r>
            <a:r>
              <a:rPr lang="sv-SE" sz="1200" dirty="0">
                <a:hlinkClick r:id="rId2">
                  <a:extLst>
                    <a:ext uri="{A12FA001-AC4F-418D-AE19-62706E023703}">
                      <ahyp:hlinkClr xmlns:ahyp="http://schemas.microsoft.com/office/drawing/2018/hyperlinkcolor" val="tx"/>
                    </a:ext>
                  </a:extLst>
                </a:hlinkClick>
              </a:rPr>
              <a:t>karin.jamting@socialhisingen.goteborg.se</a:t>
            </a:r>
            <a:endParaRPr lang="sv-SE" sz="1200" dirty="0"/>
          </a:p>
          <a:p>
            <a:r>
              <a:rPr lang="sv-SE" sz="1200" dirty="0"/>
              <a:t>Telefon: 031-366 55 25</a:t>
            </a:r>
          </a:p>
          <a:p>
            <a:endParaRPr lang="sv-SE" dirty="0"/>
          </a:p>
        </p:txBody>
      </p:sp>
    </p:spTree>
    <p:extLst>
      <p:ext uri="{BB962C8B-B14F-4D97-AF65-F5344CB8AC3E}">
        <p14:creationId xmlns:p14="http://schemas.microsoft.com/office/powerpoint/2010/main" val="3068498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BF50A6-A321-4FF1-BA76-0D9BAB83B5A7}"/>
              </a:ext>
            </a:extLst>
          </p:cNvPr>
          <p:cNvSpPr>
            <a:spLocks noGrp="1"/>
          </p:cNvSpPr>
          <p:nvPr>
            <p:ph type="title"/>
          </p:nvPr>
        </p:nvSpPr>
        <p:spPr/>
        <p:txBody>
          <a:bodyPr/>
          <a:lstStyle/>
          <a:p>
            <a:r>
              <a:rPr lang="sv-SE" dirty="0"/>
              <a:t>Innehåll</a:t>
            </a:r>
          </a:p>
        </p:txBody>
      </p:sp>
      <p:sp>
        <p:nvSpPr>
          <p:cNvPr id="3" name="Platshållare för text 2">
            <a:extLst>
              <a:ext uri="{FF2B5EF4-FFF2-40B4-BE49-F238E27FC236}">
                <a16:creationId xmlns:a16="http://schemas.microsoft.com/office/drawing/2014/main" id="{38F2B50F-A1B2-4EEB-9268-074287E2BB60}"/>
              </a:ext>
            </a:extLst>
          </p:cNvPr>
          <p:cNvSpPr>
            <a:spLocks noGrp="1"/>
          </p:cNvSpPr>
          <p:nvPr>
            <p:ph type="body" sz="quarter" idx="13"/>
          </p:nvPr>
        </p:nvSpPr>
        <p:spPr/>
        <p:txBody>
          <a:bodyPr/>
          <a:lstStyle/>
          <a:p>
            <a:r>
              <a:rPr lang="sv-SE" dirty="0"/>
              <a:t>Vad säger lagstiftning och förarbeten </a:t>
            </a:r>
          </a:p>
          <a:p>
            <a:r>
              <a:rPr lang="sv-SE" dirty="0"/>
              <a:t>SLKs rekommendation</a:t>
            </a:r>
          </a:p>
          <a:p>
            <a:r>
              <a:rPr lang="sv-SE" dirty="0"/>
              <a:t>Förändringar i Treserva</a:t>
            </a:r>
          </a:p>
          <a:p>
            <a:r>
              <a:rPr lang="sv-SE" dirty="0"/>
              <a:t>När kan stödboende vara en adekvat placeringsform</a:t>
            </a:r>
          </a:p>
          <a:p>
            <a:r>
              <a:rPr lang="sv-SE" dirty="0"/>
              <a:t>Fråga svar</a:t>
            </a:r>
          </a:p>
        </p:txBody>
      </p:sp>
    </p:spTree>
    <p:extLst>
      <p:ext uri="{BB962C8B-B14F-4D97-AF65-F5344CB8AC3E}">
        <p14:creationId xmlns:p14="http://schemas.microsoft.com/office/powerpoint/2010/main" val="884222876"/>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E24F05-3C14-474B-A4A0-0BD04C86FD94}"/>
              </a:ext>
            </a:extLst>
          </p:cNvPr>
          <p:cNvSpPr>
            <a:spLocks noGrp="1"/>
          </p:cNvSpPr>
          <p:nvPr>
            <p:ph type="title"/>
          </p:nvPr>
        </p:nvSpPr>
        <p:spPr/>
        <p:txBody>
          <a:bodyPr/>
          <a:lstStyle/>
          <a:p>
            <a:r>
              <a:rPr lang="sv-SE" dirty="0"/>
              <a:t>Bakgrund</a:t>
            </a:r>
          </a:p>
        </p:txBody>
      </p:sp>
      <p:sp>
        <p:nvSpPr>
          <p:cNvPr id="3" name="Platshållare för text 2">
            <a:extLst>
              <a:ext uri="{FF2B5EF4-FFF2-40B4-BE49-F238E27FC236}">
                <a16:creationId xmlns:a16="http://schemas.microsoft.com/office/drawing/2014/main" id="{2BEF50C8-01B1-4644-A33E-0EB9A57BA32D}"/>
              </a:ext>
            </a:extLst>
          </p:cNvPr>
          <p:cNvSpPr>
            <a:spLocks noGrp="1"/>
          </p:cNvSpPr>
          <p:nvPr>
            <p:ph type="body" sz="quarter" idx="13"/>
          </p:nvPr>
        </p:nvSpPr>
        <p:spPr>
          <a:xfrm>
            <a:off x="696000" y="1790700"/>
            <a:ext cx="9811851" cy="4343700"/>
          </a:xfrm>
        </p:spPr>
        <p:txBody>
          <a:bodyPr/>
          <a:lstStyle/>
          <a:p>
            <a:r>
              <a:rPr lang="sv-SE" dirty="0"/>
              <a:t>Vilka boendeinsatser är tillåtna för personer under 21 år –  frågeställning som lyfts i olika sammanhang med anledning av placeringsformen stödboende som infördes i 6:1 </a:t>
            </a:r>
            <a:r>
              <a:rPr lang="sv-SE" dirty="0" err="1"/>
              <a:t>SoL</a:t>
            </a:r>
            <a:r>
              <a:rPr lang="sv-SE" dirty="0"/>
              <a:t> 1 januari 2016</a:t>
            </a:r>
          </a:p>
          <a:p>
            <a:r>
              <a:rPr lang="sv-SE" dirty="0"/>
              <a:t>Frågan har ställts till SLK och stadsjuristerna som kom med en rekommendation i mars 2020</a:t>
            </a:r>
          </a:p>
          <a:p>
            <a:r>
              <a:rPr lang="sv-SE" dirty="0"/>
              <a:t>I samband med implementering av rekommendationen framkom ett behov av att komplettera rekommendationen med ett metodstöd som tydliggör när stödboende kan vara en adekvat placeringsform</a:t>
            </a:r>
          </a:p>
          <a:p>
            <a:r>
              <a:rPr lang="sv-SE" dirty="0"/>
              <a:t>I samband med ny lagstiftning från 1 april 2024 kring skyddat boende har metodstödet kompletterats efter avstämning med förvaltningsjurist</a:t>
            </a:r>
          </a:p>
        </p:txBody>
      </p:sp>
    </p:spTree>
    <p:extLst>
      <p:ext uri="{BB962C8B-B14F-4D97-AF65-F5344CB8AC3E}">
        <p14:creationId xmlns:p14="http://schemas.microsoft.com/office/powerpoint/2010/main" val="3023804483"/>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789AE2E4-C22C-49BC-B2FB-BF582DDCE42B}"/>
              </a:ext>
            </a:extLst>
          </p:cNvPr>
          <p:cNvSpPr>
            <a:spLocks noGrp="1"/>
          </p:cNvSpPr>
          <p:nvPr>
            <p:ph type="ctrTitle"/>
          </p:nvPr>
        </p:nvSpPr>
        <p:spPr/>
        <p:txBody>
          <a:bodyPr/>
          <a:lstStyle/>
          <a:p>
            <a:r>
              <a:rPr lang="sv-SE" dirty="0"/>
              <a:t>Rekommendation</a:t>
            </a:r>
          </a:p>
        </p:txBody>
      </p:sp>
    </p:spTree>
    <p:extLst>
      <p:ext uri="{BB962C8B-B14F-4D97-AF65-F5344CB8AC3E}">
        <p14:creationId xmlns:p14="http://schemas.microsoft.com/office/powerpoint/2010/main" val="633624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Vad säger lagstiftning och förarbeten?</a:t>
            </a:r>
          </a:p>
        </p:txBody>
      </p:sp>
      <p:sp>
        <p:nvSpPr>
          <p:cNvPr id="3" name="Platshållare för bildnummer 2"/>
          <p:cNvSpPr>
            <a:spLocks noGrp="1"/>
          </p:cNvSpPr>
          <p:nvPr>
            <p:ph type="sldNum" sz="quarter" idx="14"/>
          </p:nvPr>
        </p:nvSpPr>
        <p:spPr/>
        <p:txBody>
          <a:bodyPr/>
          <a:lstStyle/>
          <a:p>
            <a:fld id="{CCB980A4-8073-2E47-BD49-CDC58DACAC28}" type="slidenum">
              <a:rPr lang="sv-SE" smtClean="0"/>
              <a:pPr/>
              <a:t>5</a:t>
            </a:fld>
            <a:endParaRPr lang="sv-SE" dirty="0"/>
          </a:p>
        </p:txBody>
      </p:sp>
      <p:sp>
        <p:nvSpPr>
          <p:cNvPr id="4" name="Platshållare för sidfot 3"/>
          <p:cNvSpPr>
            <a:spLocks noGrp="1"/>
          </p:cNvSpPr>
          <p:nvPr>
            <p:ph type="ftr" sz="quarter" idx="15"/>
          </p:nvPr>
        </p:nvSpPr>
        <p:spPr/>
        <p:txBody>
          <a:bodyPr/>
          <a:lstStyle/>
          <a:p>
            <a:endParaRPr lang="en-GB" dirty="0"/>
          </a:p>
        </p:txBody>
      </p:sp>
      <p:sp>
        <p:nvSpPr>
          <p:cNvPr id="5" name="Platshållare för text 4"/>
          <p:cNvSpPr>
            <a:spLocks noGrp="1"/>
          </p:cNvSpPr>
          <p:nvPr>
            <p:ph type="body" sz="quarter" idx="13"/>
          </p:nvPr>
        </p:nvSpPr>
        <p:spPr>
          <a:xfrm>
            <a:off x="696000" y="1670418"/>
            <a:ext cx="10059824" cy="4463982"/>
          </a:xfrm>
        </p:spPr>
        <p:txBody>
          <a:bodyPr>
            <a:normAutofit/>
          </a:bodyPr>
          <a:lstStyle/>
          <a:p>
            <a:r>
              <a:rPr lang="sv-SE" b="1" dirty="0"/>
              <a:t>6 kap. 1 § </a:t>
            </a:r>
            <a:r>
              <a:rPr lang="sv-SE" b="1" dirty="0" err="1"/>
              <a:t>SoL</a:t>
            </a:r>
            <a:r>
              <a:rPr lang="sv-SE" b="1" dirty="0"/>
              <a:t> </a:t>
            </a:r>
            <a:r>
              <a:rPr lang="sv-SE" dirty="0"/>
              <a:t>– socialnämnden ska sörja för att den som behöver vårdas eller bo i ett annat hem än det egna tas emot i familjehem, HVB eller stödboende för barn och unga (16-20 år). (Enligt </a:t>
            </a:r>
            <a:r>
              <a:rPr lang="sv-SE" b="1" dirty="0"/>
              <a:t>6 kap 1 a § </a:t>
            </a:r>
            <a:r>
              <a:rPr lang="sv-SE" b="1" dirty="0" err="1"/>
              <a:t>SoL</a:t>
            </a:r>
            <a:r>
              <a:rPr lang="sv-SE" dirty="0"/>
              <a:t> kan en ung vuxen från 18 år även placeras i skyddat boende om den behöver stöd och skydd till följd av hot, våld eller andra övergrepp)</a:t>
            </a:r>
          </a:p>
          <a:p>
            <a:r>
              <a:rPr lang="sv-SE" dirty="0"/>
              <a:t>Boendeformen stödboende infördes för att ge tillgång till fler placeringsformer för barn och unga som svarade mot barnens och de ungas faktiska behov. Detta eftersom behovet av andra placeringsformer än familjehem och HVB gjort att barn och unga placerades på boendeformer som inte reglerades i lagstiftningen</a:t>
            </a:r>
          </a:p>
          <a:p>
            <a:r>
              <a:rPr lang="sv-SE" dirty="0"/>
              <a:t>Utifrån hur lagstiftningen är skriven och vad som sägs i förarbetena kan man dra slutsatsen att lagstiftarens intention är att om </a:t>
            </a:r>
            <a:r>
              <a:rPr lang="sv-SE" b="1" dirty="0"/>
              <a:t>ålder och behov </a:t>
            </a:r>
            <a:r>
              <a:rPr lang="sv-SE" dirty="0"/>
              <a:t>är sådana som avses för de boendeformer som anges i 6 kap. 1 § </a:t>
            </a:r>
            <a:r>
              <a:rPr lang="sv-SE" dirty="0" err="1"/>
              <a:t>SoL</a:t>
            </a:r>
            <a:r>
              <a:rPr lang="sv-SE" dirty="0"/>
              <a:t> så är det någon av dessa former som ska användas</a:t>
            </a:r>
          </a:p>
          <a:p>
            <a:pPr>
              <a:buNone/>
            </a:pPr>
            <a:endParaRPr lang="sv-SE" dirty="0"/>
          </a:p>
        </p:txBody>
      </p:sp>
    </p:spTree>
    <p:extLst>
      <p:ext uri="{BB962C8B-B14F-4D97-AF65-F5344CB8AC3E}">
        <p14:creationId xmlns:p14="http://schemas.microsoft.com/office/powerpoint/2010/main" val="477277006"/>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Vad säger lagstiftning och förarbeten – forts.</a:t>
            </a:r>
          </a:p>
        </p:txBody>
      </p:sp>
      <p:sp>
        <p:nvSpPr>
          <p:cNvPr id="3" name="Platshållare för bildnummer 2"/>
          <p:cNvSpPr>
            <a:spLocks noGrp="1"/>
          </p:cNvSpPr>
          <p:nvPr>
            <p:ph type="sldNum" sz="quarter" idx="14"/>
          </p:nvPr>
        </p:nvSpPr>
        <p:spPr/>
        <p:txBody>
          <a:bodyPr/>
          <a:lstStyle/>
          <a:p>
            <a:fld id="{CCB980A4-8073-2E47-BD49-CDC58DACAC28}" type="slidenum">
              <a:rPr lang="sv-SE" smtClean="0"/>
              <a:pPr/>
              <a:t>6</a:t>
            </a:fld>
            <a:endParaRPr lang="sv-SE" dirty="0"/>
          </a:p>
        </p:txBody>
      </p:sp>
      <p:sp>
        <p:nvSpPr>
          <p:cNvPr id="4" name="Platshållare för sidfot 3"/>
          <p:cNvSpPr>
            <a:spLocks noGrp="1"/>
          </p:cNvSpPr>
          <p:nvPr>
            <p:ph type="ftr" sz="quarter" idx="15"/>
          </p:nvPr>
        </p:nvSpPr>
        <p:spPr/>
        <p:txBody>
          <a:bodyPr/>
          <a:lstStyle/>
          <a:p>
            <a:endParaRPr lang="en-GB" dirty="0"/>
          </a:p>
        </p:txBody>
      </p:sp>
      <p:sp>
        <p:nvSpPr>
          <p:cNvPr id="5" name="Platshållare för text 4"/>
          <p:cNvSpPr>
            <a:spLocks noGrp="1"/>
          </p:cNvSpPr>
          <p:nvPr>
            <p:ph type="body" sz="quarter" idx="13"/>
          </p:nvPr>
        </p:nvSpPr>
        <p:spPr>
          <a:xfrm>
            <a:off x="696000" y="1670418"/>
            <a:ext cx="9718861" cy="4463982"/>
          </a:xfrm>
        </p:spPr>
        <p:txBody>
          <a:bodyPr>
            <a:normAutofit/>
          </a:bodyPr>
          <a:lstStyle/>
          <a:p>
            <a:r>
              <a:rPr lang="sv-SE" dirty="0"/>
              <a:t>När det gäller placering av barn och unga upp till 20 år utanför det egna hemmet finns det således dessa angivna placeringsformer. Men om det </a:t>
            </a:r>
            <a:r>
              <a:rPr lang="sv-SE" b="1" dirty="0"/>
              <a:t>inte</a:t>
            </a:r>
            <a:r>
              <a:rPr lang="sv-SE" dirty="0"/>
              <a:t> rör sig om en placering enligt 6 kap. </a:t>
            </a:r>
            <a:r>
              <a:rPr lang="sv-SE" dirty="0" err="1"/>
              <a:t>SoL</a:t>
            </a:r>
            <a:r>
              <a:rPr lang="sv-SE" dirty="0"/>
              <a:t> utifrån något slags </a:t>
            </a:r>
            <a:r>
              <a:rPr lang="sv-SE" b="1" dirty="0"/>
              <a:t>vård- och stödbehov </a:t>
            </a:r>
            <a:r>
              <a:rPr lang="sv-SE" dirty="0"/>
              <a:t>så finns det för personer över 18 år inget hinder mot att erbjuda andra slags boendelösningar </a:t>
            </a:r>
          </a:p>
        </p:txBody>
      </p:sp>
    </p:spTree>
    <p:extLst>
      <p:ext uri="{BB962C8B-B14F-4D97-AF65-F5344CB8AC3E}">
        <p14:creationId xmlns:p14="http://schemas.microsoft.com/office/powerpoint/2010/main" val="3881706683"/>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Rekommendation</a:t>
            </a:r>
            <a:endParaRPr lang="sv-SE" strike="sngStrike" dirty="0">
              <a:highlight>
                <a:srgbClr val="FFFF00"/>
              </a:highlight>
            </a:endParaRPr>
          </a:p>
        </p:txBody>
      </p:sp>
      <p:sp>
        <p:nvSpPr>
          <p:cNvPr id="3" name="Platshållare för bildnummer 2"/>
          <p:cNvSpPr>
            <a:spLocks noGrp="1"/>
          </p:cNvSpPr>
          <p:nvPr>
            <p:ph type="sldNum" sz="quarter" idx="14"/>
          </p:nvPr>
        </p:nvSpPr>
        <p:spPr/>
        <p:txBody>
          <a:bodyPr/>
          <a:lstStyle/>
          <a:p>
            <a:fld id="{CCB980A4-8073-2E47-BD49-CDC58DACAC28}" type="slidenum">
              <a:rPr lang="sv-SE" smtClean="0"/>
              <a:pPr/>
              <a:t>7</a:t>
            </a:fld>
            <a:endParaRPr lang="sv-SE" dirty="0"/>
          </a:p>
        </p:txBody>
      </p:sp>
      <p:sp>
        <p:nvSpPr>
          <p:cNvPr id="4" name="Platshållare för sidfot 3"/>
          <p:cNvSpPr>
            <a:spLocks noGrp="1"/>
          </p:cNvSpPr>
          <p:nvPr>
            <p:ph type="ftr" sz="quarter" idx="15"/>
          </p:nvPr>
        </p:nvSpPr>
        <p:spPr/>
        <p:txBody>
          <a:bodyPr/>
          <a:lstStyle/>
          <a:p>
            <a:endParaRPr lang="en-GB" dirty="0"/>
          </a:p>
        </p:txBody>
      </p:sp>
      <p:sp>
        <p:nvSpPr>
          <p:cNvPr id="5" name="Platshållare för text 4"/>
          <p:cNvSpPr>
            <a:spLocks noGrp="1"/>
          </p:cNvSpPr>
          <p:nvPr>
            <p:ph type="body" sz="quarter" idx="13"/>
          </p:nvPr>
        </p:nvSpPr>
        <p:spPr>
          <a:xfrm>
            <a:off x="752474" y="1295031"/>
            <a:ext cx="11026776" cy="4927233"/>
          </a:xfrm>
        </p:spPr>
        <p:txBody>
          <a:bodyPr>
            <a:normAutofit fontScale="92500"/>
          </a:bodyPr>
          <a:lstStyle/>
          <a:p>
            <a:r>
              <a:rPr lang="sv-SE" dirty="0"/>
              <a:t>För barn och unga/unga vuxna upp till 21 år med vård eller stödbehov – någon av de tre boendeformerna familjehem, HVB eller stödboende ska användas</a:t>
            </a:r>
          </a:p>
          <a:p>
            <a:pPr lvl="1"/>
            <a:r>
              <a:rPr lang="sv-SE" dirty="0"/>
              <a:t>Om vårdbehov – HVB alt. Familjehem</a:t>
            </a:r>
          </a:p>
          <a:p>
            <a:pPr lvl="1"/>
            <a:r>
              <a:rPr lang="sv-SE" dirty="0"/>
              <a:t>Om mindre vårdbehov och socialt fungerande – stödboende (16-20 år)</a:t>
            </a:r>
          </a:p>
          <a:p>
            <a:pPr marL="230384" lvl="1">
              <a:lnSpc>
                <a:spcPct val="120000"/>
              </a:lnSpc>
              <a:spcBef>
                <a:spcPts val="600"/>
              </a:spcBef>
              <a:buFont typeface="Arial" panose="020B0604020202020204" pitchFamily="34" charset="0"/>
              <a:buChar char="•"/>
            </a:pPr>
            <a:r>
              <a:rPr lang="sv-SE" sz="2000" dirty="0"/>
              <a:t>Ovanstående gäller även om den unge är i behov av boende för stöd och skydd vid våld i nära relationer/hedersvåld/kriminalitet. Från 18 år kan den unge också placeras i skyddat boende om behovet är stöd och skydd. Om det också finns ett vårdbehov placeras i HVB alt familjehem med inriktning skyddat boende.</a:t>
            </a:r>
          </a:p>
          <a:p>
            <a:r>
              <a:rPr lang="sv-SE" dirty="0"/>
              <a:t>För unga vuxna från 18 år som saknar vård eller stödbehov – andra boendeinsatser får användas</a:t>
            </a:r>
          </a:p>
          <a:p>
            <a:pPr lvl="1"/>
            <a:r>
              <a:rPr lang="sv-SE" dirty="0"/>
              <a:t>Om saknar speciella svårigheter att anskaffa bostad på egen hand – nödbistånd och boendecoachning</a:t>
            </a:r>
          </a:p>
          <a:p>
            <a:pPr lvl="1"/>
            <a:r>
              <a:rPr lang="sv-SE" dirty="0"/>
              <a:t>Om utifrån lagstiftning och rättspraxis bedöms ha speciella svårigheter att anskaffa bostad på egen hand* men inget stöd eller skyddsbehov – lägenhet med tillsyn (stödnivå låg) för referensintyg, kommunalt kontrakt </a:t>
            </a:r>
          </a:p>
          <a:p>
            <a:pPr marL="230384" lvl="1">
              <a:lnSpc>
                <a:spcPct val="120000"/>
              </a:lnSpc>
              <a:spcBef>
                <a:spcPts val="600"/>
              </a:spcBef>
              <a:buFont typeface="Arial" panose="020B0604020202020204" pitchFamily="34" charset="0"/>
              <a:buChar char="•"/>
            </a:pPr>
            <a:endParaRPr lang="sv-SE" sz="2000" dirty="0"/>
          </a:p>
          <a:p>
            <a:pPr marL="226783" lvl="1" indent="0">
              <a:buNone/>
            </a:pPr>
            <a:r>
              <a:rPr lang="sv-SE" sz="1000" dirty="0"/>
              <a:t>* För att en ungdom ska beviljas bistånd till boende ska speciella svårigheter föreligga. Det är endast i de situationer då den unge inte uppnår skälig levnadsnivå i hemmet som rätt till bistånd i form av boende föreligger (när familjen är mycket trångbodd och/eller att det finns mycket starka personliga motsättningar i hemmet)</a:t>
            </a:r>
          </a:p>
        </p:txBody>
      </p:sp>
    </p:spTree>
    <p:extLst>
      <p:ext uri="{BB962C8B-B14F-4D97-AF65-F5344CB8AC3E}">
        <p14:creationId xmlns:p14="http://schemas.microsoft.com/office/powerpoint/2010/main" val="2854280071"/>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49DD2E-6185-409B-89E4-42C8C896D675}"/>
              </a:ext>
            </a:extLst>
          </p:cNvPr>
          <p:cNvSpPr>
            <a:spLocks noGrp="1"/>
          </p:cNvSpPr>
          <p:nvPr>
            <p:ph type="title"/>
          </p:nvPr>
        </p:nvSpPr>
        <p:spPr>
          <a:xfrm>
            <a:off x="407988" y="404813"/>
            <a:ext cx="9170279" cy="736959"/>
          </a:xfrm>
        </p:spPr>
        <p:txBody>
          <a:bodyPr/>
          <a:lstStyle/>
          <a:p>
            <a:r>
              <a:rPr lang="sv-SE" dirty="0"/>
              <a:t>När beslut inte går att verkställa</a:t>
            </a:r>
          </a:p>
        </p:txBody>
      </p:sp>
      <p:sp>
        <p:nvSpPr>
          <p:cNvPr id="3" name="Platshållare för text 2">
            <a:extLst>
              <a:ext uri="{FF2B5EF4-FFF2-40B4-BE49-F238E27FC236}">
                <a16:creationId xmlns:a16="http://schemas.microsoft.com/office/drawing/2014/main" id="{AF70FE17-3E4B-4EA6-97D8-6E213B7A5CC2}"/>
              </a:ext>
            </a:extLst>
          </p:cNvPr>
          <p:cNvSpPr>
            <a:spLocks noGrp="1"/>
          </p:cNvSpPr>
          <p:nvPr>
            <p:ph type="body" sz="quarter" idx="13"/>
          </p:nvPr>
        </p:nvSpPr>
        <p:spPr>
          <a:xfrm>
            <a:off x="696000" y="1440000"/>
            <a:ext cx="10971464" cy="4694400"/>
          </a:xfrm>
        </p:spPr>
        <p:txBody>
          <a:bodyPr/>
          <a:lstStyle/>
          <a:p>
            <a:r>
              <a:rPr lang="sv-SE" dirty="0"/>
              <a:t>Om beslut om tvångsvård är fattat men inte går att verkställa på grund av platsbrist inom </a:t>
            </a:r>
            <a:r>
              <a:rPr lang="sv-SE" dirty="0" err="1"/>
              <a:t>SiS</a:t>
            </a:r>
            <a:r>
              <a:rPr lang="sv-SE" dirty="0"/>
              <a:t> kan en annan placeringsform användas i avvaktan på plats (HVB </a:t>
            </a:r>
            <a:r>
              <a:rPr lang="sv-SE" dirty="0" err="1"/>
              <a:t>SoL</a:t>
            </a:r>
            <a:r>
              <a:rPr lang="sv-SE" dirty="0"/>
              <a:t>, socialt boende) </a:t>
            </a:r>
          </a:p>
          <a:p>
            <a:r>
              <a:rPr lang="sv-SE" dirty="0"/>
              <a:t>Om den unge samtyckt till vårdinsatser och beslut om HVB </a:t>
            </a:r>
            <a:r>
              <a:rPr lang="sv-SE" dirty="0" err="1"/>
              <a:t>SoL</a:t>
            </a:r>
            <a:r>
              <a:rPr lang="sv-SE" dirty="0"/>
              <a:t> är fattat men inte går att verkställa på grund av att sjukvården inte kan erbjuda avgiftningsplats kan en annan placeringsform användas i avvaktan på avgiftningsplats (socialt boende). Här är det viktigt att synliggöra bristerna i sjukvården genom att rapportera avvikelsen enligt gällande rutin för avvikelsehantering (extern avvikelse)</a:t>
            </a:r>
          </a:p>
          <a:p>
            <a:endParaRPr lang="sv-SE" dirty="0"/>
          </a:p>
          <a:p>
            <a:pPr marL="0" indent="0">
              <a:buNone/>
            </a:pPr>
            <a:r>
              <a:rPr lang="sv-SE" b="1" dirty="0"/>
              <a:t>Dokumentation</a:t>
            </a:r>
          </a:p>
          <a:p>
            <a:r>
              <a:rPr lang="sv-SE" dirty="0"/>
              <a:t>I båda dessa situationer är det viktigt att tydligt dokumentera att placeringen beror på platsbrist inom </a:t>
            </a:r>
            <a:r>
              <a:rPr lang="sv-SE" dirty="0" err="1"/>
              <a:t>SiS</a:t>
            </a:r>
            <a:r>
              <a:rPr lang="sv-SE" dirty="0"/>
              <a:t> alternativt att sjukvården inte tar sitt ansvar och endast är i avvaktan på ledig plats/avgiftning</a:t>
            </a:r>
          </a:p>
          <a:p>
            <a:endParaRPr lang="sv-SE" dirty="0"/>
          </a:p>
        </p:txBody>
      </p:sp>
    </p:spTree>
    <p:extLst>
      <p:ext uri="{BB962C8B-B14F-4D97-AF65-F5344CB8AC3E}">
        <p14:creationId xmlns:p14="http://schemas.microsoft.com/office/powerpoint/2010/main" val="2643034249"/>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C38C2B-5DD0-488F-8B40-E27ED20F8BBF}"/>
              </a:ext>
            </a:extLst>
          </p:cNvPr>
          <p:cNvSpPr>
            <a:spLocks noGrp="1"/>
          </p:cNvSpPr>
          <p:nvPr>
            <p:ph type="title"/>
          </p:nvPr>
        </p:nvSpPr>
        <p:spPr/>
        <p:txBody>
          <a:bodyPr>
            <a:normAutofit fontScale="90000"/>
          </a:bodyPr>
          <a:lstStyle/>
          <a:p>
            <a:r>
              <a:rPr lang="sv-SE" dirty="0"/>
              <a:t>Hantering i Treserva</a:t>
            </a:r>
            <a:br>
              <a:rPr lang="sv-SE" dirty="0"/>
            </a:br>
            <a:endParaRPr lang="sv-SE" dirty="0"/>
          </a:p>
        </p:txBody>
      </p:sp>
      <p:sp>
        <p:nvSpPr>
          <p:cNvPr id="3" name="Platshållare för text 2">
            <a:extLst>
              <a:ext uri="{FF2B5EF4-FFF2-40B4-BE49-F238E27FC236}">
                <a16:creationId xmlns:a16="http://schemas.microsoft.com/office/drawing/2014/main" id="{BAA6FCF1-FBE6-48B1-9269-F57BD766B46A}"/>
              </a:ext>
            </a:extLst>
          </p:cNvPr>
          <p:cNvSpPr>
            <a:spLocks noGrp="1"/>
          </p:cNvSpPr>
          <p:nvPr>
            <p:ph type="body" sz="quarter" idx="13"/>
          </p:nvPr>
        </p:nvSpPr>
        <p:spPr/>
        <p:txBody>
          <a:bodyPr/>
          <a:lstStyle/>
          <a:p>
            <a:r>
              <a:rPr lang="sv-SE" dirty="0"/>
              <a:t>För att stödja handläggning i enlighet med rekommendationen är det i ärenden som rör person upp till 20 år enbart möjligt att fatta beslut om socialt boende med stöd i form av lägenhetsboende</a:t>
            </a:r>
          </a:p>
          <a:p>
            <a:r>
              <a:rPr lang="sv-SE" dirty="0"/>
              <a:t>För mer stöd – se Lathund för hantering av socialt boende med stöd i Treserva </a:t>
            </a:r>
            <a:r>
              <a:rPr lang="sv-SE" i="1" u="sng" dirty="0">
                <a:hlinkClick r:id="rId2"/>
              </a:rPr>
              <a:t>Utbildningspaket Treserva IFO (goteborg.se)</a:t>
            </a:r>
            <a:endParaRPr lang="sv-SE" i="1" u="sng" dirty="0"/>
          </a:p>
          <a:p>
            <a:endParaRPr lang="sv-SE" i="1" dirty="0"/>
          </a:p>
          <a:p>
            <a:pPr marL="0" indent="0">
              <a:buNone/>
            </a:pPr>
            <a:endParaRPr lang="sv-SE" dirty="0"/>
          </a:p>
          <a:p>
            <a:endParaRPr lang="sv-SE" dirty="0"/>
          </a:p>
        </p:txBody>
      </p:sp>
    </p:spTree>
    <p:extLst>
      <p:ext uri="{BB962C8B-B14F-4D97-AF65-F5344CB8AC3E}">
        <p14:creationId xmlns:p14="http://schemas.microsoft.com/office/powerpoint/2010/main" val="624546766"/>
      </p:ext>
    </p:extLst>
  </p:cSld>
  <p:clrMapOvr>
    <a:masterClrMapping/>
  </p:clrMapOvr>
  <p:transition spd="med">
    <p:fade/>
  </p:transition>
</p:sld>
</file>

<file path=ppt/theme/theme1.xml><?xml version="1.0" encoding="utf-8"?>
<a:theme xmlns:a="http://schemas.openxmlformats.org/drawingml/2006/main" name="Göteborgs Stad – Blå dekor">
  <a:themeElements>
    <a:clrScheme name="Göteborgs Stad färgpalett">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bgs_stad_16-9_mall_samtliga_solida_komplementfarger_sv.potx" id="{89A7A15F-85B8-4AD3-A918-42B5FD93CE35}" vid="{25306B14-F7E6-4A2B-8525-59B4B954653F}"/>
    </a:ext>
  </a:extLst>
</a:theme>
</file>

<file path=ppt/theme/theme10.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öteborgs Stad – Mörkblå dekor">
  <a:themeElements>
    <a:clrScheme name="Göteborgs Stad färgpalett">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bgs_stad_16-9_mall_samtliga_solida_komplementfarger_sv.potx" id="{89A7A15F-85B8-4AD3-A918-42B5FD93CE35}" vid="{FD7EA642-345E-4342-B0F2-CFE2E145594E}"/>
    </a:ext>
  </a:extLst>
</a:theme>
</file>

<file path=ppt/theme/theme3.xml><?xml version="1.0" encoding="utf-8"?>
<a:theme xmlns:a="http://schemas.openxmlformats.org/drawingml/2006/main" name="Göteborgs Stad – Röd dekor">
  <a:themeElements>
    <a:clrScheme name="Göteborgs Stad färgpalett">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bgs_stad_16-9_mall_samtliga_solida_komplementfarger_sv.potx" id="{89A7A15F-85B8-4AD3-A918-42B5FD93CE35}" vid="{200D22A8-B7FD-45A3-BBB1-0A904B73AB97}"/>
    </a:ext>
  </a:extLst>
</a:theme>
</file>

<file path=ppt/theme/theme4.xml><?xml version="1.0" encoding="utf-8"?>
<a:theme xmlns:a="http://schemas.openxmlformats.org/drawingml/2006/main" name="Göteborgs Stad – Turkos dekor">
  <a:themeElements>
    <a:clrScheme name="Göteborgs Stad färgpalett">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bgs_stad_16-9_mall_samtliga_solida_komplementfarger_sv.potx" id="{89A7A15F-85B8-4AD3-A918-42B5FD93CE35}" vid="{54A2B455-6881-49D5-96F5-ECAE71A3DBB5}"/>
    </a:ext>
  </a:extLst>
</a:theme>
</file>

<file path=ppt/theme/theme5.xml><?xml version="1.0" encoding="utf-8"?>
<a:theme xmlns:a="http://schemas.openxmlformats.org/drawingml/2006/main" name="Göteborgs Stad – Rosa dekor">
  <a:themeElements>
    <a:clrScheme name="Göteborgs Stad färgpalett">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bgs_stad_16-9_mall_samtliga_solida_komplementfarger_sv.potx" id="{89A7A15F-85B8-4AD3-A918-42B5FD93CE35}" vid="{85133F53-8364-4DC0-A54D-BD77E64EBCCA}"/>
    </a:ext>
  </a:extLst>
</a:theme>
</file>

<file path=ppt/theme/theme6.xml><?xml version="1.0" encoding="utf-8"?>
<a:theme xmlns:a="http://schemas.openxmlformats.org/drawingml/2006/main" name="Göteborgs Stad – Grön dekor">
  <a:themeElements>
    <a:clrScheme name="Göteborgs Stad färgpalett">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bgs_stad_16-9_mall_samtliga_solida_komplementfarger_sv.potx" id="{89A7A15F-85B8-4AD3-A918-42B5FD93CE35}" vid="{8EC56795-7B58-43FB-89D9-6D1C42B3B5BA}"/>
    </a:ext>
  </a:extLst>
</a:theme>
</file>

<file path=ppt/theme/theme7.xml><?xml version="1.0" encoding="utf-8"?>
<a:theme xmlns:a="http://schemas.openxmlformats.org/drawingml/2006/main" name="Göteborgs Stad – Lila dekor">
  <a:themeElements>
    <a:clrScheme name="Göteborgs Stad färgpalett">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bgs_stad_16-9_mall_samtliga_solida_komplementfarger_sv.potx" id="{89A7A15F-85B8-4AD3-A918-42B5FD93CE35}" vid="{ABEE15CC-4340-4A2E-B8CA-7FBF0CF479F8}"/>
    </a:ext>
  </a:extLst>
</a:theme>
</file>

<file path=ppt/theme/theme8.xml><?xml version="1.0" encoding="utf-8"?>
<a:theme xmlns:a="http://schemas.openxmlformats.org/drawingml/2006/main" name="Göteborgs Stad – Gul dekor">
  <a:themeElements>
    <a:clrScheme name="Göteborgs Stad färgpalett">
      <a:dk1>
        <a:sysClr val="windowText" lastClr="000000"/>
      </a:dk1>
      <a:lt1>
        <a:sysClr val="window" lastClr="FFFFFF"/>
      </a:lt1>
      <a:dk2>
        <a:srgbClr val="3F5564"/>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bgs_stad_16-9_mall_samtliga_solida_komplementfarger_sv.potx" id="{89A7A15F-85B8-4AD3-A918-42B5FD93CE35}" vid="{5757A1EF-BB8E-46F1-A49C-0E23ABB7FAEB}"/>
    </a:ext>
  </a:extLst>
</a:theme>
</file>

<file path=ppt/theme/theme9.xml><?xml version="1.0" encoding="utf-8"?>
<a:theme xmlns:a="http://schemas.openxmlformats.org/drawingml/2006/main" name="Office-tema">
  <a:themeElements>
    <a:clrScheme name="Göteborgs Stad Powerpoint">
      <a:dk1>
        <a:sysClr val="windowText" lastClr="000000"/>
      </a:dk1>
      <a:lt1>
        <a:sysClr val="window" lastClr="FFFFFF"/>
      </a:lt1>
      <a:dk2>
        <a:srgbClr val="495663"/>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1951</Words>
  <Application>Microsoft Office PowerPoint</Application>
  <PresentationFormat>Bredbild</PresentationFormat>
  <Paragraphs>94</Paragraphs>
  <Slides>19</Slides>
  <Notes>1</Notes>
  <HiddenSlides>0</HiddenSlides>
  <MMClips>0</MMClips>
  <ScaleCrop>false</ScaleCrop>
  <HeadingPairs>
    <vt:vector size="6" baseType="variant">
      <vt:variant>
        <vt:lpstr>Använt teckensnitt</vt:lpstr>
      </vt:variant>
      <vt:variant>
        <vt:i4>4</vt:i4>
      </vt:variant>
      <vt:variant>
        <vt:lpstr>Tema</vt:lpstr>
      </vt:variant>
      <vt:variant>
        <vt:i4>8</vt:i4>
      </vt:variant>
      <vt:variant>
        <vt:lpstr>Bildrubriker</vt:lpstr>
      </vt:variant>
      <vt:variant>
        <vt:i4>19</vt:i4>
      </vt:variant>
    </vt:vector>
  </HeadingPairs>
  <TitlesOfParts>
    <vt:vector size="31" baseType="lpstr">
      <vt:lpstr>Arial</vt:lpstr>
      <vt:lpstr>Arial Black</vt:lpstr>
      <vt:lpstr>Calibri</vt:lpstr>
      <vt:lpstr>Wingdings</vt:lpstr>
      <vt:lpstr>Göteborgs Stad – Blå dekor</vt:lpstr>
      <vt:lpstr>Göteborgs Stad – Mörkblå dekor</vt:lpstr>
      <vt:lpstr>Göteborgs Stad – Röd dekor</vt:lpstr>
      <vt:lpstr>Göteborgs Stad – Turkos dekor</vt:lpstr>
      <vt:lpstr>Göteborgs Stad – Rosa dekor</vt:lpstr>
      <vt:lpstr>Göteborgs Stad – Grön dekor</vt:lpstr>
      <vt:lpstr>Göteborgs Stad – Lila dekor</vt:lpstr>
      <vt:lpstr>Göteborgs Stad – Gul dekor</vt:lpstr>
      <vt:lpstr>Metodstöd boendeinsatser unga vuxna</vt:lpstr>
      <vt:lpstr>Innehåll</vt:lpstr>
      <vt:lpstr>Bakgrund</vt:lpstr>
      <vt:lpstr>Rekommendation</vt:lpstr>
      <vt:lpstr>Vad säger lagstiftning och förarbeten?</vt:lpstr>
      <vt:lpstr>Vad säger lagstiftning och förarbeten – forts.</vt:lpstr>
      <vt:lpstr>Rekommendation</vt:lpstr>
      <vt:lpstr>När beslut inte går att verkställa</vt:lpstr>
      <vt:lpstr>Hantering i Treserva </vt:lpstr>
      <vt:lpstr>Stödboende</vt:lpstr>
      <vt:lpstr>Vad är ett stödboende?</vt:lpstr>
      <vt:lpstr>Tänkbara målgrupper</vt:lpstr>
      <vt:lpstr>Socialtjänstens bedömning inför placering</vt:lpstr>
      <vt:lpstr>Socialtjänstens bedömning forts.</vt:lpstr>
      <vt:lpstr>Vårdplan och genomförandeplan</vt:lpstr>
      <vt:lpstr>Särskilda skäl för placering av barn i åldern 16-17 år</vt:lpstr>
      <vt:lpstr>Stödboende innebär ett eget boende i kombination med individuellt anpassat stöd</vt:lpstr>
      <vt:lpstr>Frågor och svar</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2020-03-08T14:32:52Z</dcterms:created>
  <dcterms:modified xsi:type="dcterms:W3CDTF">2025-04-01T07:37:24Z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W_SaveText">
    <vt:lpwstr>Spara till Notes</vt:lpwstr>
  </property>
  <property fmtid="{D5CDD505-2E9C-101B-9397-08002B2CF9AE}" pid="3" name="SW_SaveCloseOfficeText">
    <vt:lpwstr>Spara och Stäng Officedokument</vt:lpwstr>
  </property>
  <property fmtid="{D5CDD505-2E9C-101B-9397-08002B2CF9AE}" pid="4" name="SW_SaveCloseText">
    <vt:lpwstr>Spara och Stäng Notes dokument</vt:lpwstr>
  </property>
  <property fmtid="{D5CDD505-2E9C-101B-9397-08002B2CF9AE}" pid="5" name="SW_DocUNID">
    <vt:lpwstr>13B28BFFD4AEB09BC1258AD60049C1D1</vt:lpwstr>
  </property>
  <property fmtid="{D5CDD505-2E9C-101B-9397-08002B2CF9AE}" pid="6" name="SW_DocHWND">
    <vt:r8>394914</vt:r8>
  </property>
  <property fmtid="{D5CDD505-2E9C-101B-9397-08002B2CF9AE}" pid="7" name="SW_IntOfficeMacros">
    <vt:lpwstr>Enabled</vt:lpwstr>
  </property>
  <property fmtid="{D5CDD505-2E9C-101B-9397-08002B2CF9AE}" pid="8" name="SW_CustomTitle">
    <vt:lpwstr>SWING Integrator 5 Document</vt:lpwstr>
  </property>
  <property fmtid="{D5CDD505-2E9C-101B-9397-08002B2CF9AE}" pid="9" name="SW_DialogTitle">
    <vt:lpwstr>SWING Integrator för Notes och Office</vt:lpwstr>
  </property>
  <property fmtid="{D5CDD505-2E9C-101B-9397-08002B2CF9AE}" pid="10" name="SW_PromptText">
    <vt:lpwstr>Vill du spara?</vt:lpwstr>
  </property>
  <property fmtid="{D5CDD505-2E9C-101B-9397-08002B2CF9AE}" pid="11" name="SW_NewDocument">
    <vt:lpwstr/>
  </property>
  <property fmtid="{D5CDD505-2E9C-101B-9397-08002B2CF9AE}" pid="12" name="SW_VisibleVBAMacroMenuItems">
    <vt:r8>127</vt:r8>
  </property>
  <property fmtid="{D5CDD505-2E9C-101B-9397-08002B2CF9AE}" pid="13" name="SW_EnabledVBAMacroMenuItems">
    <vt:r8>7</vt:r8>
  </property>
  <property fmtid="{D5CDD505-2E9C-101B-9397-08002B2CF9AE}" pid="14" name="SW_AddinName">
    <vt:lpwstr>SWINGINTEGRATOR529000.PPA</vt:lpwstr>
  </property>
</Properties>
</file>